
<file path=[Content_Types].xml><?xml version="1.0" encoding="utf-8"?>
<Types xmlns="http://schemas.openxmlformats.org/package/2006/content-types">
  <Default Extension="png" ContentType="image/png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84" r:id="rId1"/>
  </p:sldMasterIdLst>
  <p:notesMasterIdLst>
    <p:notesMasterId r:id="rId13"/>
  </p:notesMasterIdLst>
  <p:sldIdLst>
    <p:sldId id="256" r:id="rId2"/>
    <p:sldId id="265" r:id="rId3"/>
    <p:sldId id="266" r:id="rId4"/>
    <p:sldId id="267" r:id="rId5"/>
    <p:sldId id="268" r:id="rId6"/>
    <p:sldId id="269" r:id="rId7"/>
    <p:sldId id="257" r:id="rId8"/>
    <p:sldId id="260" r:id="rId9"/>
    <p:sldId id="261" r:id="rId10"/>
    <p:sldId id="262" r:id="rId11"/>
    <p:sldId id="263" r:id="rId12"/>
  </p:sldIdLst>
  <p:sldSz cx="10080625" cy="7559675"/>
  <p:notesSz cx="7559675" cy="10691813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2400"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2400"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2400"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2400"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2400"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Styl z motywem 1 — Ak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458" y="7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49205008"/>
        <c:axId val="249205568"/>
      </c:barChart>
      <c:catAx>
        <c:axId val="249205008"/>
        <c:scaling>
          <c:orientation val="minMax"/>
        </c:scaling>
        <c:delete val="0"/>
        <c:axPos val="b"/>
        <c:majorTickMark val="out"/>
        <c:minorTickMark val="none"/>
        <c:tickLblPos val="nextTo"/>
        <c:crossAx val="249205568"/>
        <c:crosses val="autoZero"/>
        <c:auto val="1"/>
        <c:lblAlgn val="ctr"/>
        <c:lblOffset val="100"/>
        <c:noMultiLvlLbl val="0"/>
      </c:catAx>
      <c:valAx>
        <c:axId val="249205568"/>
        <c:scaling>
          <c:orientation val="minMax"/>
        </c:scaling>
        <c:delete val="0"/>
        <c:axPos val="l"/>
        <c:majorGridlines/>
        <c:majorTickMark val="out"/>
        <c:minorTickMark val="none"/>
        <c:tickLblPos val="nextTo"/>
        <c:crossAx val="24920500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pl-PL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ogólnie</c:v>
                </c:pt>
              </c:strCache>
            </c:strRef>
          </c:tx>
          <c:invertIfNegative val="0"/>
          <c:cat>
            <c:strRef>
              <c:f>Arkusz1!$A$2:$A$6</c:f>
              <c:strCache>
                <c:ptCount val="5"/>
                <c:pt idx="0">
                  <c:v>1a (turystyczna)</c:v>
                </c:pt>
                <c:pt idx="1">
                  <c:v>1b (ekonomiczna)</c:v>
                </c:pt>
                <c:pt idx="2">
                  <c:v>1c (przyrodnicza)</c:v>
                </c:pt>
                <c:pt idx="3">
                  <c:v>1d (humanistyczna)</c:v>
                </c:pt>
                <c:pt idx="4">
                  <c:v>1e (medialna)</c:v>
                </c:pt>
              </c:strCache>
            </c:strRef>
          </c:cat>
          <c:val>
            <c:numRef>
              <c:f>Arkusz1!$B$2:$B$6</c:f>
              <c:numCache>
                <c:formatCode>General</c:formatCode>
                <c:ptCount val="5"/>
                <c:pt idx="0">
                  <c:v>31</c:v>
                </c:pt>
                <c:pt idx="1">
                  <c:v>32</c:v>
                </c:pt>
                <c:pt idx="2">
                  <c:v>29</c:v>
                </c:pt>
                <c:pt idx="3">
                  <c:v>30</c:v>
                </c:pt>
                <c:pt idx="4">
                  <c:v>31</c:v>
                </c:pt>
              </c:numCache>
            </c:numRef>
          </c:val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dziewczyny</c:v>
                </c:pt>
              </c:strCache>
            </c:strRef>
          </c:tx>
          <c:invertIfNegative val="0"/>
          <c:cat>
            <c:strRef>
              <c:f>Arkusz1!$A$2:$A$6</c:f>
              <c:strCache>
                <c:ptCount val="5"/>
                <c:pt idx="0">
                  <c:v>1a (turystyczna)</c:v>
                </c:pt>
                <c:pt idx="1">
                  <c:v>1b (ekonomiczna)</c:v>
                </c:pt>
                <c:pt idx="2">
                  <c:v>1c (przyrodnicza)</c:v>
                </c:pt>
                <c:pt idx="3">
                  <c:v>1d (humanistyczna)</c:v>
                </c:pt>
                <c:pt idx="4">
                  <c:v>1e (medialna)</c:v>
                </c:pt>
              </c:strCache>
            </c:strRef>
          </c:cat>
          <c:val>
            <c:numRef>
              <c:f>Arkusz1!$C$2:$C$6</c:f>
              <c:numCache>
                <c:formatCode>General</c:formatCode>
                <c:ptCount val="5"/>
                <c:pt idx="0">
                  <c:v>23</c:v>
                </c:pt>
                <c:pt idx="1">
                  <c:v>12</c:v>
                </c:pt>
                <c:pt idx="2">
                  <c:v>19</c:v>
                </c:pt>
                <c:pt idx="3">
                  <c:v>16</c:v>
                </c:pt>
                <c:pt idx="4">
                  <c:v>28</c:v>
                </c:pt>
              </c:numCache>
            </c:numRef>
          </c:val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chłopcy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cat>
            <c:strRef>
              <c:f>Arkusz1!$A$2:$A$6</c:f>
              <c:strCache>
                <c:ptCount val="5"/>
                <c:pt idx="0">
                  <c:v>1a (turystyczna)</c:v>
                </c:pt>
                <c:pt idx="1">
                  <c:v>1b (ekonomiczna)</c:v>
                </c:pt>
                <c:pt idx="2">
                  <c:v>1c (przyrodnicza)</c:v>
                </c:pt>
                <c:pt idx="3">
                  <c:v>1d (humanistyczna)</c:v>
                </c:pt>
                <c:pt idx="4">
                  <c:v>1e (medialna)</c:v>
                </c:pt>
              </c:strCache>
            </c:strRef>
          </c:cat>
          <c:val>
            <c:numRef>
              <c:f>Arkusz1!$D$2:$D$6</c:f>
              <c:numCache>
                <c:formatCode>General</c:formatCode>
                <c:ptCount val="5"/>
                <c:pt idx="0">
                  <c:v>8</c:v>
                </c:pt>
                <c:pt idx="1">
                  <c:v>20</c:v>
                </c:pt>
                <c:pt idx="2">
                  <c:v>10</c:v>
                </c:pt>
                <c:pt idx="3">
                  <c:v>14</c:v>
                </c:pt>
                <c:pt idx="4">
                  <c:v>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51840736"/>
        <c:axId val="251841296"/>
      </c:barChart>
      <c:catAx>
        <c:axId val="25184073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51841296"/>
        <c:crosses val="autoZero"/>
        <c:auto val="1"/>
        <c:lblAlgn val="ctr"/>
        <c:lblOffset val="100"/>
        <c:noMultiLvlLbl val="0"/>
      </c:catAx>
      <c:valAx>
        <c:axId val="25184129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5184073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pl-PL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9619920021938712E-2"/>
          <c:y val="5.1907284189191709E-2"/>
          <c:w val="0.70379425091172532"/>
          <c:h val="0.480221566112563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ogólnie</c:v>
                </c:pt>
              </c:strCache>
            </c:strRef>
          </c:tx>
          <c:invertIfNegative val="0"/>
          <c:cat>
            <c:strRef>
              <c:f>Arkusz1!$A$2:$A$5</c:f>
              <c:strCache>
                <c:ptCount val="4"/>
                <c:pt idx="0">
                  <c:v>2a (turystyczna)</c:v>
                </c:pt>
                <c:pt idx="1">
                  <c:v>2b (ekonomiczna)</c:v>
                </c:pt>
                <c:pt idx="2">
                  <c:v>2c (przyrodnicza)</c:v>
                </c:pt>
                <c:pt idx="3">
                  <c:v>2d (humanistyczna)</c:v>
                </c:pt>
              </c:strCache>
            </c:strRef>
          </c:cat>
          <c:val>
            <c:numRef>
              <c:f>Arkusz1!$B$2:$B$5</c:f>
              <c:numCache>
                <c:formatCode>General</c:formatCode>
                <c:ptCount val="4"/>
                <c:pt idx="0">
                  <c:v>25</c:v>
                </c:pt>
                <c:pt idx="1">
                  <c:v>20</c:v>
                </c:pt>
                <c:pt idx="2">
                  <c:v>26</c:v>
                </c:pt>
                <c:pt idx="3">
                  <c:v>24</c:v>
                </c:pt>
              </c:numCache>
            </c:numRef>
          </c:val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dziewczyny</c:v>
                </c:pt>
              </c:strCache>
            </c:strRef>
          </c:tx>
          <c:invertIfNegative val="0"/>
          <c:cat>
            <c:strRef>
              <c:f>Arkusz1!$A$2:$A$5</c:f>
              <c:strCache>
                <c:ptCount val="4"/>
                <c:pt idx="0">
                  <c:v>2a (turystyczna)</c:v>
                </c:pt>
                <c:pt idx="1">
                  <c:v>2b (ekonomiczna)</c:v>
                </c:pt>
                <c:pt idx="2">
                  <c:v>2c (przyrodnicza)</c:v>
                </c:pt>
                <c:pt idx="3">
                  <c:v>2d (humanistyczna)</c:v>
                </c:pt>
              </c:strCache>
            </c:strRef>
          </c:cat>
          <c:val>
            <c:numRef>
              <c:f>Arkusz1!$C$2:$C$5</c:f>
              <c:numCache>
                <c:formatCode>General</c:formatCode>
                <c:ptCount val="4"/>
                <c:pt idx="0">
                  <c:v>19</c:v>
                </c:pt>
                <c:pt idx="1">
                  <c:v>9</c:v>
                </c:pt>
                <c:pt idx="2">
                  <c:v>20</c:v>
                </c:pt>
                <c:pt idx="3">
                  <c:v>14</c:v>
                </c:pt>
              </c:numCache>
            </c:numRef>
          </c:val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chłopcy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cat>
            <c:strRef>
              <c:f>Arkusz1!$A$2:$A$5</c:f>
              <c:strCache>
                <c:ptCount val="4"/>
                <c:pt idx="0">
                  <c:v>2a (turystyczna)</c:v>
                </c:pt>
                <c:pt idx="1">
                  <c:v>2b (ekonomiczna)</c:v>
                </c:pt>
                <c:pt idx="2">
                  <c:v>2c (przyrodnicza)</c:v>
                </c:pt>
                <c:pt idx="3">
                  <c:v>2d (humanistyczna)</c:v>
                </c:pt>
              </c:strCache>
            </c:strRef>
          </c:cat>
          <c:val>
            <c:numRef>
              <c:f>Arkusz1!$D$2:$D$5</c:f>
              <c:numCache>
                <c:formatCode>General</c:formatCode>
                <c:ptCount val="4"/>
                <c:pt idx="0">
                  <c:v>6</c:v>
                </c:pt>
                <c:pt idx="1">
                  <c:v>11</c:v>
                </c:pt>
                <c:pt idx="2">
                  <c:v>6</c:v>
                </c:pt>
                <c:pt idx="3">
                  <c:v>10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51845216"/>
        <c:axId val="252921696"/>
      </c:barChart>
      <c:catAx>
        <c:axId val="25184521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52921696"/>
        <c:crosses val="autoZero"/>
        <c:auto val="1"/>
        <c:lblAlgn val="ctr"/>
        <c:lblOffset val="100"/>
        <c:noMultiLvlLbl val="0"/>
      </c:catAx>
      <c:valAx>
        <c:axId val="25292169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5184521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pl-PL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ogólnie</c:v>
                </c:pt>
              </c:strCache>
            </c:strRef>
          </c:tx>
          <c:invertIfNegative val="0"/>
          <c:cat>
            <c:strRef>
              <c:f>Arkusz1!$A$2:$A$5</c:f>
              <c:strCache>
                <c:ptCount val="4"/>
                <c:pt idx="0">
                  <c:v>3a (turystyczna)</c:v>
                </c:pt>
                <c:pt idx="1">
                  <c:v>3b (ekonomiczna)</c:v>
                </c:pt>
                <c:pt idx="2">
                  <c:v>3c (przyrodnicza)</c:v>
                </c:pt>
                <c:pt idx="3">
                  <c:v>3d (humanistyczna)</c:v>
                </c:pt>
              </c:strCache>
            </c:strRef>
          </c:cat>
          <c:val>
            <c:numRef>
              <c:f>Arkusz1!$B$2:$B$5</c:f>
              <c:numCache>
                <c:formatCode>General</c:formatCode>
                <c:ptCount val="4"/>
                <c:pt idx="0">
                  <c:v>28</c:v>
                </c:pt>
                <c:pt idx="1">
                  <c:v>22</c:v>
                </c:pt>
                <c:pt idx="2">
                  <c:v>23</c:v>
                </c:pt>
                <c:pt idx="3">
                  <c:v>30</c:v>
                </c:pt>
              </c:numCache>
            </c:numRef>
          </c:val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dziewczyny</c:v>
                </c:pt>
              </c:strCache>
            </c:strRef>
          </c:tx>
          <c:invertIfNegative val="0"/>
          <c:cat>
            <c:strRef>
              <c:f>Arkusz1!$A$2:$A$5</c:f>
              <c:strCache>
                <c:ptCount val="4"/>
                <c:pt idx="0">
                  <c:v>3a (turystyczna)</c:v>
                </c:pt>
                <c:pt idx="1">
                  <c:v>3b (ekonomiczna)</c:v>
                </c:pt>
                <c:pt idx="2">
                  <c:v>3c (przyrodnicza)</c:v>
                </c:pt>
                <c:pt idx="3">
                  <c:v>3d (humanistyczna)</c:v>
                </c:pt>
              </c:strCache>
            </c:strRef>
          </c:cat>
          <c:val>
            <c:numRef>
              <c:f>Arkusz1!$C$2:$C$5</c:f>
              <c:numCache>
                <c:formatCode>General</c:formatCode>
                <c:ptCount val="4"/>
                <c:pt idx="0">
                  <c:v>15</c:v>
                </c:pt>
                <c:pt idx="1">
                  <c:v>10</c:v>
                </c:pt>
                <c:pt idx="2">
                  <c:v>20</c:v>
                </c:pt>
                <c:pt idx="3">
                  <c:v>15</c:v>
                </c:pt>
              </c:numCache>
            </c:numRef>
          </c:val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chłopcy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cat>
            <c:strRef>
              <c:f>Arkusz1!$A$2:$A$5</c:f>
              <c:strCache>
                <c:ptCount val="4"/>
                <c:pt idx="0">
                  <c:v>3a (turystyczna)</c:v>
                </c:pt>
                <c:pt idx="1">
                  <c:v>3b (ekonomiczna)</c:v>
                </c:pt>
                <c:pt idx="2">
                  <c:v>3c (przyrodnicza)</c:v>
                </c:pt>
                <c:pt idx="3">
                  <c:v>3d (humanistyczna)</c:v>
                </c:pt>
              </c:strCache>
            </c:strRef>
          </c:cat>
          <c:val>
            <c:numRef>
              <c:f>Arkusz1!$D$2:$D$5</c:f>
              <c:numCache>
                <c:formatCode>General</c:formatCode>
                <c:ptCount val="4"/>
                <c:pt idx="0">
                  <c:v>13</c:v>
                </c:pt>
                <c:pt idx="1">
                  <c:v>12</c:v>
                </c:pt>
                <c:pt idx="2">
                  <c:v>3</c:v>
                </c:pt>
                <c:pt idx="3">
                  <c:v>15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52925056"/>
        <c:axId val="252925616"/>
      </c:barChart>
      <c:catAx>
        <c:axId val="25292505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52925616"/>
        <c:crosses val="autoZero"/>
        <c:auto val="1"/>
        <c:lblAlgn val="ctr"/>
        <c:lblOffset val="100"/>
        <c:noMultiLvlLbl val="0"/>
      </c:catAx>
      <c:valAx>
        <c:axId val="25292561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5292505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pl-PL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/>
          </a:p>
        </p:txBody>
      </p:sp>
      <p:sp>
        <p:nvSpPr>
          <p:cNvPr id="2050" name="AutoShape 2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/>
          </a:p>
        </p:txBody>
      </p:sp>
      <p:sp>
        <p:nvSpPr>
          <p:cNvPr id="2051" name="Rectangle 3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312863" y="1027113"/>
            <a:ext cx="4929187" cy="3695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2" name="Rectangle 4"/>
          <p:cNvSpPr>
            <a:spLocks noGrp="1" noChangeArrowheads="1"/>
          </p:cNvSpPr>
          <p:nvPr>
            <p:ph type="body"/>
          </p:nvPr>
        </p:nvSpPr>
        <p:spPr bwMode="auto">
          <a:xfrm>
            <a:off x="1169988" y="5086350"/>
            <a:ext cx="5221287" cy="4102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pl-PL" altLang="pl-PL" smtClean="0"/>
          </a:p>
        </p:txBody>
      </p:sp>
    </p:spTree>
    <p:extLst>
      <p:ext uri="{BB962C8B-B14F-4D97-AF65-F5344CB8AC3E}">
        <p14:creationId xmlns:p14="http://schemas.microsoft.com/office/powerpoint/2010/main" val="333768471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12863" y="1027113"/>
            <a:ext cx="4933950" cy="370046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126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7212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0353712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12863" y="1027113"/>
            <a:ext cx="4933950" cy="370046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229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69988" y="5086350"/>
            <a:ext cx="5226050" cy="410845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6618719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12863" y="1027113"/>
            <a:ext cx="4933950" cy="370046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536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69988" y="5086350"/>
            <a:ext cx="5226050" cy="41068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7421021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12863" y="1027113"/>
            <a:ext cx="4930775" cy="36972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638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69988" y="5086350"/>
            <a:ext cx="5222875" cy="410368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7996593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12863" y="1027113"/>
            <a:ext cx="4930775" cy="36972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741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69988" y="5086350"/>
            <a:ext cx="5222875" cy="410368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8277770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12863" y="1027113"/>
            <a:ext cx="4930775" cy="36972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843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69988" y="5086350"/>
            <a:ext cx="5222875" cy="410368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4893967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9333" y="-9334"/>
            <a:ext cx="10109072" cy="7578343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46403" y="2650553"/>
            <a:ext cx="6423553" cy="1814743"/>
          </a:xfrm>
        </p:spPr>
        <p:txBody>
          <a:bodyPr anchor="b">
            <a:noAutofit/>
          </a:bodyPr>
          <a:lstStyle>
            <a:lvl1pPr algn="r">
              <a:defRPr sz="5952">
                <a:solidFill>
                  <a:schemeClr val="accent1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46403" y="4465295"/>
            <a:ext cx="6423553" cy="1209128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503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7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119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1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198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238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278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317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A650A-8BD1-4FDE-9899-1C20DF4B7708}" type="datetimeFigureOut">
              <a:rPr lang="en-US" smtClean="0"/>
              <a:t>3/14/2019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34295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2042" y="671971"/>
            <a:ext cx="6997914" cy="3751839"/>
          </a:xfrm>
        </p:spPr>
        <p:txBody>
          <a:bodyPr anchor="ctr">
            <a:normAutofit/>
          </a:bodyPr>
          <a:lstStyle>
            <a:lvl1pPr algn="l">
              <a:defRPr sz="485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2042" y="4927788"/>
            <a:ext cx="6997914" cy="1731695"/>
          </a:xfrm>
        </p:spPr>
        <p:txBody>
          <a:bodyPr anchor="ctr">
            <a:normAutofit/>
          </a:bodyPr>
          <a:lstStyle>
            <a:lvl1pPr marL="0" indent="0" algn="l">
              <a:buNone/>
              <a:defRPr sz="1984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503972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43A2E-6632-4F9D-8728-2CF59ACBBE60}" type="datetimeFigureOut">
              <a:rPr lang="en-US" smtClean="0"/>
              <a:t>3/14/2019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9826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257" y="671971"/>
            <a:ext cx="6694159" cy="3331857"/>
          </a:xfrm>
        </p:spPr>
        <p:txBody>
          <a:bodyPr anchor="ctr">
            <a:normAutofit/>
          </a:bodyPr>
          <a:lstStyle>
            <a:lvl1pPr algn="l">
              <a:defRPr sz="485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213857" y="4003828"/>
            <a:ext cx="5974958" cy="419982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764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503972" indent="0">
              <a:buFontTx/>
              <a:buNone/>
              <a:defRPr/>
            </a:lvl2pPr>
            <a:lvl3pPr marL="1007943" indent="0">
              <a:buFontTx/>
              <a:buNone/>
              <a:defRPr/>
            </a:lvl3pPr>
            <a:lvl4pPr marL="1511915" indent="0">
              <a:buFontTx/>
              <a:buNone/>
              <a:defRPr/>
            </a:lvl4pPr>
            <a:lvl5pPr marL="2015886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2040" y="4927788"/>
            <a:ext cx="6997915" cy="1731695"/>
          </a:xfrm>
        </p:spPr>
        <p:txBody>
          <a:bodyPr anchor="ctr">
            <a:normAutofit/>
          </a:bodyPr>
          <a:lstStyle>
            <a:lvl1pPr marL="0" indent="0" algn="l">
              <a:buNone/>
              <a:defRPr sz="1984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503972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43A2E-6632-4F9D-8728-2CF59ACBBE60}" type="datetimeFigureOut">
              <a:rPr lang="en-US" smtClean="0"/>
              <a:t>3/14/2019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32156" y="871246"/>
            <a:ext cx="504162" cy="644607"/>
          </a:xfrm>
          <a:prstGeom prst="rect">
            <a:avLst/>
          </a:prstGeom>
        </p:spPr>
        <p:txBody>
          <a:bodyPr vert="horz" lIns="100796" tIns="50398" rIns="100796" bIns="50398" rtlCol="0" anchor="ctr">
            <a:noAutofit/>
          </a:bodyPr>
          <a:lstStyle/>
          <a:p>
            <a:pPr lvl="0"/>
            <a:r>
              <a:rPr lang="en-US" sz="8818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438870" y="3181894"/>
            <a:ext cx="504162" cy="644607"/>
          </a:xfrm>
          <a:prstGeom prst="rect">
            <a:avLst/>
          </a:prstGeom>
        </p:spPr>
        <p:txBody>
          <a:bodyPr vert="horz" lIns="100796" tIns="50398" rIns="100796" bIns="50398" rtlCol="0" anchor="ctr">
            <a:noAutofit/>
          </a:bodyPr>
          <a:lstStyle/>
          <a:p>
            <a:pPr lvl="0"/>
            <a:r>
              <a:rPr lang="en-US" sz="8818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848192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2040" y="2129659"/>
            <a:ext cx="6997915" cy="2861014"/>
          </a:xfrm>
        </p:spPr>
        <p:txBody>
          <a:bodyPr anchor="b">
            <a:normAutofit/>
          </a:bodyPr>
          <a:lstStyle>
            <a:lvl1pPr algn="l">
              <a:defRPr sz="485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2040" y="4990673"/>
            <a:ext cx="6997915" cy="1668810"/>
          </a:xfrm>
        </p:spPr>
        <p:txBody>
          <a:bodyPr anchor="t">
            <a:normAutofit/>
          </a:bodyPr>
          <a:lstStyle>
            <a:lvl1pPr marL="0" indent="0" algn="l">
              <a:buNone/>
              <a:defRPr sz="1984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503972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43A2E-6632-4F9D-8728-2CF59ACBBE60}" type="datetimeFigureOut">
              <a:rPr lang="en-US" smtClean="0"/>
              <a:t>3/14/2019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67712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 cyta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257" y="671971"/>
            <a:ext cx="6694159" cy="3331857"/>
          </a:xfrm>
        </p:spPr>
        <p:txBody>
          <a:bodyPr anchor="ctr">
            <a:normAutofit/>
          </a:bodyPr>
          <a:lstStyle>
            <a:lvl1pPr algn="l">
              <a:defRPr sz="485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2038" y="4423810"/>
            <a:ext cx="6997916" cy="566863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646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503972" indent="0">
              <a:buFontTx/>
              <a:buNone/>
              <a:defRPr/>
            </a:lvl2pPr>
            <a:lvl3pPr marL="1007943" indent="0">
              <a:buFontTx/>
              <a:buNone/>
              <a:defRPr/>
            </a:lvl3pPr>
            <a:lvl4pPr marL="1511915" indent="0">
              <a:buFontTx/>
              <a:buNone/>
              <a:defRPr/>
            </a:lvl4pPr>
            <a:lvl5pPr marL="2015886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2040" y="4990673"/>
            <a:ext cx="6997915" cy="1668810"/>
          </a:xfrm>
        </p:spPr>
        <p:txBody>
          <a:bodyPr anchor="t">
            <a:normAutofit/>
          </a:bodyPr>
          <a:lstStyle>
            <a:lvl1pPr marL="0" indent="0" algn="l">
              <a:buNone/>
              <a:defRPr sz="1984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503972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43A2E-6632-4F9D-8728-2CF59ACBBE60}" type="datetimeFigureOut">
              <a:rPr lang="en-US" smtClean="0"/>
              <a:t>3/14/2019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32156" y="871246"/>
            <a:ext cx="504162" cy="644607"/>
          </a:xfrm>
          <a:prstGeom prst="rect">
            <a:avLst/>
          </a:prstGeom>
        </p:spPr>
        <p:txBody>
          <a:bodyPr vert="horz" lIns="100796" tIns="50398" rIns="100796" bIns="50398" rtlCol="0" anchor="ctr">
            <a:noAutofit/>
          </a:bodyPr>
          <a:lstStyle/>
          <a:p>
            <a:pPr lvl="0"/>
            <a:r>
              <a:rPr lang="en-US" sz="8818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438870" y="3181894"/>
            <a:ext cx="504162" cy="644607"/>
          </a:xfrm>
          <a:prstGeom prst="rect">
            <a:avLst/>
          </a:prstGeom>
        </p:spPr>
        <p:txBody>
          <a:bodyPr vert="horz" lIns="100796" tIns="50398" rIns="100796" bIns="50398" rtlCol="0" anchor="ctr">
            <a:noAutofit/>
          </a:bodyPr>
          <a:lstStyle/>
          <a:p>
            <a:pPr lvl="0"/>
            <a:r>
              <a:rPr lang="en-US" sz="8818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164023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wda lub fał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8930" y="671971"/>
            <a:ext cx="6991025" cy="3331857"/>
          </a:xfrm>
        </p:spPr>
        <p:txBody>
          <a:bodyPr anchor="ctr">
            <a:normAutofit/>
          </a:bodyPr>
          <a:lstStyle>
            <a:lvl1pPr algn="l">
              <a:defRPr sz="485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2038" y="4423810"/>
            <a:ext cx="6997916" cy="566863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646">
                <a:solidFill>
                  <a:schemeClr val="accent1"/>
                </a:solidFill>
              </a:defRPr>
            </a:lvl1pPr>
            <a:lvl2pPr marL="503972" indent="0">
              <a:buFontTx/>
              <a:buNone/>
              <a:defRPr/>
            </a:lvl2pPr>
            <a:lvl3pPr marL="1007943" indent="0">
              <a:buFontTx/>
              <a:buNone/>
              <a:defRPr/>
            </a:lvl3pPr>
            <a:lvl4pPr marL="1511915" indent="0">
              <a:buFontTx/>
              <a:buNone/>
              <a:defRPr/>
            </a:lvl4pPr>
            <a:lvl5pPr marL="2015886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2040" y="4990673"/>
            <a:ext cx="6997915" cy="1668810"/>
          </a:xfrm>
        </p:spPr>
        <p:txBody>
          <a:bodyPr anchor="t">
            <a:normAutofit/>
          </a:bodyPr>
          <a:lstStyle>
            <a:lvl1pPr marL="0" indent="0" algn="l">
              <a:buNone/>
              <a:defRPr sz="1984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503972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43A2E-6632-4F9D-8728-2CF59ACBBE60}" type="datetimeFigureOut">
              <a:rPr lang="en-US" smtClean="0"/>
              <a:t>3/14/2019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40871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3262D-6073-4A30-973C-53BE1D29884A}" type="datetimeFigureOut">
              <a:rPr lang="en-US" smtClean="0"/>
              <a:t>3/14/2019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83567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89572" y="671972"/>
            <a:ext cx="1079072" cy="5788752"/>
          </a:xfrm>
        </p:spPr>
        <p:txBody>
          <a:bodyPr vert="eaVert" anchor="ctr"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2041" y="671972"/>
            <a:ext cx="5727155" cy="5788752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AB0AF-EEE9-4421-9298-EB11A547E63F}" type="datetimeFigureOut">
              <a:rPr lang="en-US" smtClean="0"/>
              <a:t>3/14/2019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5549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07E61-D2F8-452B-B53A-91FE1E439E24}" type="datetimeFigureOut">
              <a:rPr lang="en-US" smtClean="0"/>
              <a:t>3/14/2019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96819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2040" y="2977208"/>
            <a:ext cx="6997915" cy="2013467"/>
          </a:xfrm>
        </p:spPr>
        <p:txBody>
          <a:bodyPr anchor="b"/>
          <a:lstStyle>
            <a:lvl1pPr algn="l">
              <a:defRPr sz="4409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2040" y="4990673"/>
            <a:ext cx="6997915" cy="948432"/>
          </a:xfrm>
        </p:spPr>
        <p:txBody>
          <a:bodyPr anchor="t"/>
          <a:lstStyle>
            <a:lvl1pPr marL="0" indent="0" algn="l">
              <a:buNone/>
              <a:defRPr sz="2205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503972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0D44C-5E2F-400D-88F9-B60B318A44C9}" type="datetimeFigureOut">
              <a:rPr lang="en-US" smtClean="0"/>
              <a:t>3/14/2019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38707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2042" y="671971"/>
            <a:ext cx="6997914" cy="1455937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2042" y="2381649"/>
            <a:ext cx="3404426" cy="4277832"/>
          </a:xfrm>
        </p:spPr>
        <p:txBody>
          <a:bodyPr>
            <a:normAutofit/>
          </a:bodyPr>
          <a:lstStyle>
            <a:lvl1pPr>
              <a:defRPr sz="1984"/>
            </a:lvl1pPr>
            <a:lvl2pPr>
              <a:defRPr sz="1764"/>
            </a:lvl2pPr>
            <a:lvl3pPr>
              <a:defRPr sz="1543"/>
            </a:lvl3pPr>
            <a:lvl4pPr>
              <a:defRPr sz="1323"/>
            </a:lvl4pPr>
            <a:lvl5pPr>
              <a:defRPr sz="1323"/>
            </a:lvl5pPr>
            <a:lvl6pPr>
              <a:defRPr sz="1323"/>
            </a:lvl6pPr>
            <a:lvl7pPr>
              <a:defRPr sz="1323"/>
            </a:lvl7pPr>
            <a:lvl8pPr>
              <a:defRPr sz="1323"/>
            </a:lvl8pPr>
            <a:lvl9pPr>
              <a:defRPr sz="1323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5529" y="2381651"/>
            <a:ext cx="3404427" cy="4277834"/>
          </a:xfrm>
        </p:spPr>
        <p:txBody>
          <a:bodyPr>
            <a:normAutofit/>
          </a:bodyPr>
          <a:lstStyle>
            <a:lvl1pPr>
              <a:defRPr sz="1984"/>
            </a:lvl1pPr>
            <a:lvl2pPr>
              <a:defRPr sz="1764"/>
            </a:lvl2pPr>
            <a:lvl3pPr>
              <a:defRPr sz="1543"/>
            </a:lvl3pPr>
            <a:lvl4pPr>
              <a:defRPr sz="1323"/>
            </a:lvl4pPr>
            <a:lvl5pPr>
              <a:defRPr sz="1323"/>
            </a:lvl5pPr>
            <a:lvl6pPr>
              <a:defRPr sz="1323"/>
            </a:lvl6pPr>
            <a:lvl7pPr>
              <a:defRPr sz="1323"/>
            </a:lvl7pPr>
            <a:lvl8pPr>
              <a:defRPr sz="1323"/>
            </a:lvl8pPr>
            <a:lvl9pPr>
              <a:defRPr sz="1323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43A57-F65A-4C42-9156-7629C10666E9}" type="datetimeFigureOut">
              <a:rPr lang="en-US" smtClean="0"/>
              <a:t>3/14/2019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86945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2041" y="671971"/>
            <a:ext cx="6997913" cy="1455937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2041" y="2382084"/>
            <a:ext cx="3407251" cy="635222"/>
          </a:xfrm>
        </p:spPr>
        <p:txBody>
          <a:bodyPr anchor="b">
            <a:noAutofit/>
          </a:bodyPr>
          <a:lstStyle>
            <a:lvl1pPr marL="0" indent="0">
              <a:buNone/>
              <a:defRPr sz="2646" b="0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2041" y="3017307"/>
            <a:ext cx="3407251" cy="3642177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62702" y="2382084"/>
            <a:ext cx="3407251" cy="635222"/>
          </a:xfrm>
        </p:spPr>
        <p:txBody>
          <a:bodyPr anchor="b">
            <a:noAutofit/>
          </a:bodyPr>
          <a:lstStyle>
            <a:lvl1pPr marL="0" indent="0">
              <a:buNone/>
              <a:defRPr sz="2646" b="0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62702" y="3017307"/>
            <a:ext cx="3407251" cy="3642177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FBF0B-319E-4F95-BA43-902EB3DC9783}" type="datetimeFigureOut">
              <a:rPr lang="en-US" smtClean="0"/>
              <a:t>3/14/2019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70889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2041" y="671971"/>
            <a:ext cx="6997914" cy="1455937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158B3-6703-4BBB-A09E-33FD65E7DB24}" type="datetimeFigureOut">
              <a:rPr lang="en-US" smtClean="0"/>
              <a:t>3/14/2019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77068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E9955-2DD3-491E-92B6-7018343227CE}" type="datetimeFigureOut">
              <a:rPr lang="en-US" smtClean="0"/>
              <a:t>3/14/2019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47814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2041" y="1651933"/>
            <a:ext cx="3075982" cy="1409272"/>
          </a:xfrm>
        </p:spPr>
        <p:txBody>
          <a:bodyPr anchor="b">
            <a:normAutofit/>
          </a:bodyPr>
          <a:lstStyle>
            <a:lvl1pPr>
              <a:defRPr sz="2205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7083" y="567610"/>
            <a:ext cx="3732871" cy="6091873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2041" y="3061205"/>
            <a:ext cx="3075982" cy="2848876"/>
          </a:xfrm>
        </p:spPr>
        <p:txBody>
          <a:bodyPr>
            <a:normAutofit/>
          </a:bodyPr>
          <a:lstStyle>
            <a:lvl1pPr marL="0" indent="0">
              <a:buNone/>
              <a:defRPr sz="1543"/>
            </a:lvl1pPr>
            <a:lvl2pPr marL="377979" indent="0">
              <a:buNone/>
              <a:defRPr sz="1157"/>
            </a:lvl2pPr>
            <a:lvl3pPr marL="755957" indent="0">
              <a:buNone/>
              <a:defRPr sz="992"/>
            </a:lvl3pPr>
            <a:lvl4pPr marL="1133936" indent="0">
              <a:buNone/>
              <a:defRPr sz="827"/>
            </a:lvl4pPr>
            <a:lvl5pPr marL="1511915" indent="0">
              <a:buNone/>
              <a:defRPr sz="827"/>
            </a:lvl5pPr>
            <a:lvl6pPr marL="1889893" indent="0">
              <a:buNone/>
              <a:defRPr sz="827"/>
            </a:lvl6pPr>
            <a:lvl7pPr marL="2267872" indent="0">
              <a:buNone/>
              <a:defRPr sz="827"/>
            </a:lvl7pPr>
            <a:lvl8pPr marL="2645851" indent="0">
              <a:buNone/>
              <a:defRPr sz="827"/>
            </a:lvl8pPr>
            <a:lvl9pPr marL="3023829" indent="0">
              <a:buNone/>
              <a:defRPr sz="827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88A28-1D79-4F41-9521-CF26BB2C7EE3}" type="datetimeFigureOut">
              <a:rPr lang="en-US" smtClean="0"/>
              <a:t>3/14/2019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50072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2041" y="5291772"/>
            <a:ext cx="6997914" cy="624724"/>
          </a:xfrm>
        </p:spPr>
        <p:txBody>
          <a:bodyPr anchor="b">
            <a:normAutofit/>
          </a:bodyPr>
          <a:lstStyle>
            <a:lvl1pPr algn="l">
              <a:defRPr sz="2646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2041" y="671971"/>
            <a:ext cx="6997914" cy="4239192"/>
          </a:xfrm>
        </p:spPr>
        <p:txBody>
          <a:bodyPr anchor="t">
            <a:normAutofit/>
          </a:bodyPr>
          <a:lstStyle>
            <a:lvl1pPr marL="0" indent="0" algn="ctr">
              <a:buNone/>
              <a:defRPr sz="1764"/>
            </a:lvl1pPr>
            <a:lvl2pPr marL="503972" indent="0">
              <a:buNone/>
              <a:defRPr sz="1764"/>
            </a:lvl2pPr>
            <a:lvl3pPr marL="1007943" indent="0">
              <a:buNone/>
              <a:defRPr sz="1764"/>
            </a:lvl3pPr>
            <a:lvl4pPr marL="1511915" indent="0">
              <a:buNone/>
              <a:defRPr sz="1764"/>
            </a:lvl4pPr>
            <a:lvl5pPr marL="2015886" indent="0">
              <a:buNone/>
              <a:defRPr sz="1764"/>
            </a:lvl5pPr>
            <a:lvl6pPr marL="2519858" indent="0">
              <a:buNone/>
              <a:defRPr sz="1764"/>
            </a:lvl6pPr>
            <a:lvl7pPr marL="3023829" indent="0">
              <a:buNone/>
              <a:defRPr sz="1764"/>
            </a:lvl7pPr>
            <a:lvl8pPr marL="3527801" indent="0">
              <a:buNone/>
              <a:defRPr sz="1764"/>
            </a:lvl8pPr>
            <a:lvl9pPr marL="4031772" indent="0">
              <a:buNone/>
              <a:defRPr sz="1764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2041" y="5916496"/>
            <a:ext cx="6997914" cy="742987"/>
          </a:xfrm>
        </p:spPr>
        <p:txBody>
          <a:bodyPr>
            <a:normAutofit/>
          </a:bodyPr>
          <a:lstStyle>
            <a:lvl1pPr marL="0" indent="0">
              <a:buNone/>
              <a:defRPr sz="1323"/>
            </a:lvl1pPr>
            <a:lvl2pPr marL="503972" indent="0">
              <a:buNone/>
              <a:defRPr sz="1323"/>
            </a:lvl2pPr>
            <a:lvl3pPr marL="1007943" indent="0">
              <a:buNone/>
              <a:defRPr sz="1102"/>
            </a:lvl3pPr>
            <a:lvl4pPr marL="1511915" indent="0">
              <a:buNone/>
              <a:defRPr sz="992"/>
            </a:lvl4pPr>
            <a:lvl5pPr marL="2015886" indent="0">
              <a:buNone/>
              <a:defRPr sz="992"/>
            </a:lvl5pPr>
            <a:lvl6pPr marL="2519858" indent="0">
              <a:buNone/>
              <a:defRPr sz="992"/>
            </a:lvl6pPr>
            <a:lvl7pPr marL="3023829" indent="0">
              <a:buNone/>
              <a:defRPr sz="992"/>
            </a:lvl7pPr>
            <a:lvl8pPr marL="3527801" indent="0">
              <a:buNone/>
              <a:defRPr sz="992"/>
            </a:lvl8pPr>
            <a:lvl9pPr marL="4031772" indent="0">
              <a:buNone/>
              <a:defRPr sz="992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D9950-AF07-4F2A-A949-E1C816A93B30}" type="datetimeFigureOut">
              <a:rPr lang="en-US" smtClean="0"/>
              <a:t>3/14/2019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9496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9334" y="-9334"/>
            <a:ext cx="10109073" cy="7578343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2041" y="671971"/>
            <a:ext cx="6997913" cy="145593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2041" y="2381651"/>
            <a:ext cx="6997914" cy="42778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58922" y="6659484"/>
            <a:ext cx="75420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A43A2E-6632-4F9D-8728-2CF59ACBBE60}" type="datetimeFigureOut">
              <a:rPr lang="en-US" smtClean="0"/>
              <a:t>3/14/2019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2041" y="6659484"/>
            <a:ext cx="509650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4808" y="6659484"/>
            <a:ext cx="56514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6146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</p:sldLayoutIdLst>
  <p:txStyles>
    <p:titleStyle>
      <a:lvl1pPr algn="l" defTabSz="503972" rtl="0" eaLnBrk="1" latinLnBrk="0" hangingPunct="1">
        <a:spcBef>
          <a:spcPct val="0"/>
        </a:spcBef>
        <a:buNone/>
        <a:defRPr sz="3968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77979" indent="-377979" algn="l" defTabSz="503972" rtl="0" eaLnBrk="1" latinLnBrk="0" hangingPunct="1">
        <a:spcBef>
          <a:spcPts val="110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984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818954" indent="-314982" algn="l" defTabSz="503972" rtl="0" eaLnBrk="1" latinLnBrk="0" hangingPunct="1">
        <a:spcBef>
          <a:spcPts val="110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64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259929" indent="-251986" algn="l" defTabSz="503972" rtl="0" eaLnBrk="1" latinLnBrk="0" hangingPunct="1">
        <a:spcBef>
          <a:spcPts val="110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54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763900" indent="-251986" algn="l" defTabSz="503972" rtl="0" eaLnBrk="1" latinLnBrk="0" hangingPunct="1">
        <a:spcBef>
          <a:spcPts val="110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2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267872" indent="-251986" algn="l" defTabSz="503972" rtl="0" eaLnBrk="1" latinLnBrk="0" hangingPunct="1">
        <a:spcBef>
          <a:spcPts val="110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2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771844" indent="-251986" algn="l" defTabSz="503972" rtl="0" eaLnBrk="1" latinLnBrk="0" hangingPunct="1">
        <a:spcBef>
          <a:spcPts val="110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2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3275815" indent="-251986" algn="l" defTabSz="503972" rtl="0" eaLnBrk="1" latinLnBrk="0" hangingPunct="1">
        <a:spcBef>
          <a:spcPts val="110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2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779787" indent="-251986" algn="l" defTabSz="503972" rtl="0" eaLnBrk="1" latinLnBrk="0" hangingPunct="1">
        <a:spcBef>
          <a:spcPts val="110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2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4283758" indent="-251986" algn="l" defTabSz="503972" rtl="0" eaLnBrk="1" latinLnBrk="0" hangingPunct="1">
        <a:spcBef>
          <a:spcPts val="110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2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video" Target="file:///C:\Users\admin\Downloads\1080p%201.mov" TargetMode="External"/><Relationship Id="rId1" Type="http://schemas.microsoft.com/office/2007/relationships/media" Target="file:///C:\Users\admin\Downloads\1080p%201.mov" TargetMode="External"/><Relationship Id="rId5" Type="http://schemas.openxmlformats.org/officeDocument/2006/relationships/image" Target="../media/image5.png"/><Relationship Id="rId4" Type="http://schemas.openxmlformats.org/officeDocument/2006/relationships/notesSlide" Target="../notesSlides/notesSlide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png"/><Relationship Id="rId4" Type="http://schemas.openxmlformats.org/officeDocument/2006/relationships/oleObject" Target="../embeddings/Wykres_programu_Microsoft_Excel1.xls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326602" y="916558"/>
            <a:ext cx="8609012" cy="1262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1240" rIns="0" bIns="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9pPr>
          </a:lstStyle>
          <a:p>
            <a:pPr algn="ctr" eaLnBrk="1">
              <a:lnSpc>
                <a:spcPct val="93000"/>
              </a:lnSpc>
              <a:buClrTx/>
              <a:buFontTx/>
              <a:buNone/>
            </a:pPr>
            <a:r>
              <a:rPr lang="pl-PL" altLang="pl-PL" sz="6000" u="sng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Szkoła w </a:t>
            </a:r>
            <a:r>
              <a:rPr lang="pl-PL" altLang="pl-PL" sz="6000" u="sng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liczbach</a:t>
            </a:r>
          </a:p>
        </p:txBody>
      </p:sp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-504304" y="1979637"/>
            <a:ext cx="9721080" cy="41144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1240" rIns="0" bIns="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9pPr>
          </a:lstStyle>
          <a:p>
            <a:pPr algn="ctr" eaLnBrk="1">
              <a:lnSpc>
                <a:spcPct val="93000"/>
              </a:lnSpc>
              <a:spcAft>
                <a:spcPts val="600"/>
              </a:spcAft>
              <a:buClrTx/>
              <a:buFontTx/>
              <a:buNone/>
            </a:pPr>
            <a:r>
              <a:rPr lang="pl-PL" altLang="pl-PL" sz="4000" i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LXXVIII </a:t>
            </a:r>
            <a:r>
              <a:rPr lang="pl-PL" altLang="pl-PL" sz="4000" i="1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Liceum Ogólnokształcące </a:t>
            </a:r>
            <a:endParaRPr lang="pl-PL" altLang="pl-PL" sz="4000" i="1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  <a:p>
            <a:pPr algn="ctr" eaLnBrk="1">
              <a:lnSpc>
                <a:spcPct val="93000"/>
              </a:lnSpc>
              <a:spcAft>
                <a:spcPts val="600"/>
              </a:spcAft>
              <a:buClrTx/>
              <a:buFontTx/>
              <a:buNone/>
            </a:pPr>
            <a:r>
              <a:rPr lang="pl-PL" altLang="pl-PL" sz="3968" i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im. </a:t>
            </a:r>
            <a:r>
              <a:rPr lang="pl-PL" altLang="pl-PL" sz="3968" i="1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Marii </a:t>
            </a:r>
          </a:p>
          <a:p>
            <a:pPr algn="ctr" eaLnBrk="1">
              <a:lnSpc>
                <a:spcPct val="93000"/>
              </a:lnSpc>
              <a:spcAft>
                <a:spcPts val="600"/>
              </a:spcAft>
              <a:buClrTx/>
              <a:buFontTx/>
              <a:buNone/>
            </a:pPr>
            <a:r>
              <a:rPr lang="pl-PL" altLang="pl-PL" sz="3968" i="1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Pawlikowskiej </a:t>
            </a:r>
            <a:r>
              <a:rPr lang="pl-PL" altLang="pl-PL" sz="3968" i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- Jasnorzewskiej</a:t>
            </a:r>
          </a:p>
          <a:p>
            <a:pPr algn="ctr" eaLnBrk="1">
              <a:lnSpc>
                <a:spcPct val="93000"/>
              </a:lnSpc>
              <a:buClrTx/>
              <a:buFontTx/>
              <a:buNone/>
            </a:pPr>
            <a:endParaRPr lang="pl-PL" altLang="pl-PL" dirty="0">
              <a:solidFill>
                <a:srgbClr val="99284C"/>
              </a:solidFill>
            </a:endParaRPr>
          </a:p>
        </p:txBody>
      </p:sp>
    </p:spTree>
  </p:cSld>
  <p:clrMapOvr>
    <a:masterClrMapping/>
  </p:clrMapOvr>
  <p:transition advTm="2310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396069" y="1454364"/>
            <a:ext cx="7560840" cy="910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9pPr>
          </a:lstStyle>
          <a:p>
            <a:pPr eaLnBrk="1">
              <a:lnSpc>
                <a:spcPct val="93000"/>
              </a:lnSpc>
              <a:buClrTx/>
              <a:buFontTx/>
              <a:buNone/>
            </a:pPr>
            <a:r>
              <a:rPr lang="pl-PL" altLang="pl-PL" sz="1900" dirty="0">
                <a:solidFill>
                  <a:schemeClr val="tx1"/>
                </a:solidFill>
              </a:rPr>
              <a:t>Diagram obok przedstawia nasze podsumowanie zbiórki monet </a:t>
            </a:r>
            <a:endParaRPr lang="pl-PL" altLang="pl-PL" sz="1900" dirty="0" smtClean="0">
              <a:solidFill>
                <a:schemeClr val="tx1"/>
              </a:solidFill>
            </a:endParaRPr>
          </a:p>
          <a:p>
            <a:pPr eaLnBrk="1">
              <a:lnSpc>
                <a:spcPct val="93000"/>
              </a:lnSpc>
              <a:buClrTx/>
              <a:buFontTx/>
              <a:buNone/>
            </a:pPr>
            <a:r>
              <a:rPr lang="pl-PL" altLang="pl-PL" sz="1900" dirty="0" smtClean="0">
                <a:solidFill>
                  <a:schemeClr val="tx1"/>
                </a:solidFill>
              </a:rPr>
              <a:t>w </a:t>
            </a:r>
            <a:r>
              <a:rPr lang="pl-PL" altLang="pl-PL" sz="1900" dirty="0">
                <a:solidFill>
                  <a:schemeClr val="tx1"/>
                </a:solidFill>
              </a:rPr>
              <a:t>ramach akcji „Góra Grosza”. </a:t>
            </a:r>
          </a:p>
          <a:p>
            <a:pPr eaLnBrk="1">
              <a:lnSpc>
                <a:spcPct val="93000"/>
              </a:lnSpc>
              <a:buClrTx/>
              <a:buFontTx/>
              <a:buNone/>
            </a:pPr>
            <a:endParaRPr lang="pl-PL" altLang="pl-PL" sz="1900" dirty="0">
              <a:solidFill>
                <a:srgbClr val="0070C0"/>
              </a:solidFill>
            </a:endParaRP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143768" y="251445"/>
            <a:ext cx="8605837" cy="1258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9pPr>
          </a:lstStyle>
          <a:p>
            <a:pPr algn="ctr" eaLnBrk="1">
              <a:lnSpc>
                <a:spcPct val="93000"/>
              </a:lnSpc>
              <a:buClrTx/>
              <a:buFontTx/>
              <a:buNone/>
            </a:pPr>
            <a:r>
              <a:rPr lang="pl-PL" altLang="pl-PL" sz="3968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Akcja „Góra Grosza</a:t>
            </a:r>
            <a:r>
              <a:rPr lang="pl-PL" altLang="pl-PL" sz="3968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”</a:t>
            </a:r>
            <a:endParaRPr lang="pl-PL" altLang="pl-PL" sz="3968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5" name="Picture 1"/>
          <p:cNvPicPr/>
          <p:nvPr/>
        </p:nvPicPr>
        <p:blipFill>
          <a:blip r:embed="rId3">
            <a:duotone>
              <a:prstClr val="black"/>
              <a:srgbClr val="70AD47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198" y="2364679"/>
            <a:ext cx="7345045" cy="410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 advTm="6864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ext Box 1"/>
          <p:cNvSpPr txBox="1">
            <a:spLocks noChangeArrowheads="1"/>
          </p:cNvSpPr>
          <p:nvPr/>
        </p:nvSpPr>
        <p:spPr bwMode="auto">
          <a:xfrm>
            <a:off x="741363" y="700088"/>
            <a:ext cx="8605837" cy="1258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9pPr>
          </a:lstStyle>
          <a:p>
            <a:pPr algn="ctr" eaLnBrk="1">
              <a:lnSpc>
                <a:spcPct val="93000"/>
              </a:lnSpc>
              <a:buClrTx/>
              <a:buFontTx/>
              <a:buNone/>
            </a:pPr>
            <a:r>
              <a:rPr lang="pl-PL" altLang="pl-PL" b="1" i="1">
                <a:solidFill>
                  <a:srgbClr val="99284C"/>
                </a:solidFill>
              </a:rPr>
              <a:t>Nasi uczniowie w trakcie realizacji projektu </a:t>
            </a:r>
            <a:br>
              <a:rPr lang="pl-PL" altLang="pl-PL" b="1" i="1">
                <a:solidFill>
                  <a:srgbClr val="99284C"/>
                </a:solidFill>
              </a:rPr>
            </a:br>
            <a:r>
              <a:rPr lang="pl-PL" altLang="pl-PL" b="1" i="1">
                <a:solidFill>
                  <a:srgbClr val="99284C"/>
                </a:solidFill>
              </a:rPr>
              <a:t>„Szkoła w liczbach”</a:t>
            </a:r>
          </a:p>
        </p:txBody>
      </p:sp>
      <p:pic>
        <p:nvPicPr>
          <p:cNvPr id="10242" name="1080p 1.mov">
            <a:hlinkClick r:id="" action="ppaction://media"/>
          </p:cNvPr>
          <p:cNvPicPr>
            <a:picLocks noChangeAspect="1" noChangeArrowheads="1"/>
          </p:cNvPicPr>
          <p:nvPr>
            <a:vide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063" y="1958975"/>
            <a:ext cx="7835900" cy="4440238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slow" advTm="116732">
    <p:cover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2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024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42"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10242"/>
                </p:tgtEl>
              </p:cMediaNode>
            </p:video>
          </p:childTnLst>
        </p:cTn>
      </p:par>
    </p:tnLst>
  </p:timing>
  <p:extLst mod="1">
    <p:ext uri="{E180D4A7-C9FB-4DFB-919C-405C955672EB}">
      <p14:showEvtLst xmlns:p14="http://schemas.microsoft.com/office/powerpoint/2010/main">
        <p14:playEvt time="2943" objId="10242"/>
        <p14:triggerEvt type="onClick" time="2943" objId="10242"/>
        <p14:stopEvt time="110358" objId="10242"/>
        <p14:playEvt time="111156" objId="10242"/>
        <p14:triggerEvt type="onClick" time="111156" objId="10242"/>
        <p14:pauseEvt time="112542" objId="10242"/>
        <p14:triggerEvt type="onClick" time="112542" objId="10242"/>
        <p14:stopEvt time="116732" objId="10242"/>
      </p14:showEvtLst>
    </p:ext>
  </p:extLs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Uczniowie w naszej szkole </a:t>
            </a:r>
            <a:br>
              <a:rPr lang="pl-PL" dirty="0" smtClean="0"/>
            </a:br>
            <a:r>
              <a:rPr lang="pl-PL" dirty="0" smtClean="0"/>
              <a:t>Klasy pierwsze:</a:t>
            </a:r>
            <a:endParaRPr lang="pl-PL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</p:nvPr>
        </p:nvGraphicFramePr>
        <p:xfrm>
          <a:off x="236735" y="1889906"/>
          <a:ext cx="9071610" cy="49890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Wykres 4"/>
          <p:cNvGraphicFramePr/>
          <p:nvPr>
            <p:extLst>
              <p:ext uri="{D42A27DB-BD31-4B8C-83A1-F6EECF244321}">
                <p14:modId xmlns:p14="http://schemas.microsoft.com/office/powerpoint/2010/main" val="394661527"/>
              </p:ext>
            </p:extLst>
          </p:nvPr>
        </p:nvGraphicFramePr>
        <p:xfrm>
          <a:off x="1654184" y="2126146"/>
          <a:ext cx="6693509" cy="51185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007459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096"/>
    </mc:Choice>
    <mc:Fallback xmlns="">
      <p:transition spd="slow" advTm="7096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Uczniowie w naszej szkole 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Klasy drugie:</a:t>
            </a:r>
            <a:endParaRPr lang="pl-PL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94944442"/>
              </p:ext>
            </p:extLst>
          </p:nvPr>
        </p:nvGraphicFramePr>
        <p:xfrm>
          <a:off x="359792" y="2267669"/>
          <a:ext cx="8079427" cy="43118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410425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559"/>
    </mc:Choice>
    <mc:Fallback xmlns="">
      <p:transition spd="slow" advTm="6559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Uczniowie w naszej szkole 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Klasy trzecie:</a:t>
            </a:r>
            <a:endParaRPr lang="pl-PL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39379569"/>
              </p:ext>
            </p:extLst>
          </p:nvPr>
        </p:nvGraphicFramePr>
        <p:xfrm>
          <a:off x="215776" y="2127908"/>
          <a:ext cx="8315669" cy="43310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687183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369"/>
    </mc:Choice>
    <mc:Fallback xmlns="">
      <p:transition spd="slow" advTm="5369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15776" y="323453"/>
            <a:ext cx="9071610" cy="1259946"/>
          </a:xfrm>
        </p:spPr>
        <p:txBody>
          <a:bodyPr>
            <a:normAutofit fontScale="90000"/>
          </a:bodyPr>
          <a:lstStyle/>
          <a:p>
            <a:r>
              <a:rPr lang="pl-PL" dirty="0" smtClean="0"/>
              <a:t>Przykładowe pomieszczenia w szkole 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i </a:t>
            </a:r>
            <a:r>
              <a:rPr lang="pl-PL" dirty="0" smtClean="0"/>
              <a:t>ich powierzchnie:</a:t>
            </a:r>
            <a:endParaRPr lang="pl-PL" dirty="0"/>
          </a:p>
        </p:txBody>
      </p:sp>
      <p:pic>
        <p:nvPicPr>
          <p:cNvPr id="12" name="Obraz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1800" y="1763613"/>
            <a:ext cx="8138865" cy="4767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8265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776"/>
    </mc:Choice>
    <mc:Fallback xmlns="">
      <p:transition spd="slow" advTm="6776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Wybrane sale językowe i ich powierzchnie:</a:t>
            </a:r>
            <a:endParaRPr lang="pl-PL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68385040"/>
              </p:ext>
            </p:extLst>
          </p:nvPr>
        </p:nvGraphicFramePr>
        <p:xfrm>
          <a:off x="174553" y="2411685"/>
          <a:ext cx="7992888" cy="27543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98222"/>
                <a:gridCol w="1998222"/>
                <a:gridCol w="1998222"/>
                <a:gridCol w="1998222"/>
              </a:tblGrid>
              <a:tr h="705570">
                <a:tc>
                  <a:txBody>
                    <a:bodyPr/>
                    <a:lstStyle/>
                    <a:p>
                      <a:r>
                        <a:rPr lang="pl-PL" sz="2000" dirty="0" smtClean="0"/>
                        <a:t>Numer sali</a:t>
                      </a:r>
                      <a:endParaRPr lang="pl-PL" sz="2000" dirty="0"/>
                    </a:p>
                  </a:txBody>
                  <a:tcPr marL="100796" marR="100796" marT="50398" marB="50398"/>
                </a:tc>
                <a:tc>
                  <a:txBody>
                    <a:bodyPr/>
                    <a:lstStyle/>
                    <a:p>
                      <a:r>
                        <a:rPr lang="pl-PL" sz="2000" dirty="0" smtClean="0"/>
                        <a:t>Przeznaczenie</a:t>
                      </a:r>
                      <a:endParaRPr lang="pl-PL" sz="2000" dirty="0"/>
                    </a:p>
                  </a:txBody>
                  <a:tcPr marL="100796" marR="100796" marT="50398" marB="50398"/>
                </a:tc>
                <a:tc>
                  <a:txBody>
                    <a:bodyPr/>
                    <a:lstStyle/>
                    <a:p>
                      <a:r>
                        <a:rPr lang="pl-PL" sz="2000" dirty="0" smtClean="0"/>
                        <a:t>Powierzchnia w m2</a:t>
                      </a:r>
                      <a:endParaRPr lang="pl-PL" sz="2000" dirty="0"/>
                    </a:p>
                  </a:txBody>
                  <a:tcPr marL="100796" marR="100796" marT="50398" marB="50398"/>
                </a:tc>
                <a:tc>
                  <a:txBody>
                    <a:bodyPr/>
                    <a:lstStyle/>
                    <a:p>
                      <a:r>
                        <a:rPr lang="pl-PL" sz="2000" dirty="0" smtClean="0"/>
                        <a:t>Położenie</a:t>
                      </a:r>
                      <a:endParaRPr lang="pl-PL" sz="2000" dirty="0"/>
                    </a:p>
                  </a:txBody>
                  <a:tcPr marL="100796" marR="100796" marT="50398" marB="50398"/>
                </a:tc>
              </a:tr>
              <a:tr h="408782">
                <a:tc>
                  <a:txBody>
                    <a:bodyPr/>
                    <a:lstStyle/>
                    <a:p>
                      <a:r>
                        <a:rPr lang="pl-PL" sz="2000" dirty="0" smtClean="0"/>
                        <a:t>215</a:t>
                      </a:r>
                      <a:endParaRPr lang="pl-PL" sz="2000" dirty="0"/>
                    </a:p>
                  </a:txBody>
                  <a:tcPr marL="100796" marR="100796" marT="50398" marB="50398"/>
                </a:tc>
                <a:tc>
                  <a:txBody>
                    <a:bodyPr/>
                    <a:lstStyle/>
                    <a:p>
                      <a:r>
                        <a:rPr lang="pl-PL" sz="2000" dirty="0" smtClean="0"/>
                        <a:t>Jęz. włoski</a:t>
                      </a:r>
                      <a:endParaRPr lang="pl-PL" sz="2000" dirty="0"/>
                    </a:p>
                  </a:txBody>
                  <a:tcPr marL="100796" marR="100796" marT="50398" marB="50398"/>
                </a:tc>
                <a:tc>
                  <a:txBody>
                    <a:bodyPr/>
                    <a:lstStyle/>
                    <a:p>
                      <a:r>
                        <a:rPr lang="pl-PL" sz="2000" dirty="0" smtClean="0"/>
                        <a:t>33,2</a:t>
                      </a:r>
                      <a:endParaRPr lang="pl-PL" sz="2000" dirty="0"/>
                    </a:p>
                  </a:txBody>
                  <a:tcPr marL="100796" marR="100796" marT="50398" marB="50398"/>
                </a:tc>
                <a:tc>
                  <a:txBody>
                    <a:bodyPr/>
                    <a:lstStyle/>
                    <a:p>
                      <a:r>
                        <a:rPr lang="pl-PL" sz="2000" dirty="0" smtClean="0"/>
                        <a:t>2 piętro</a:t>
                      </a:r>
                      <a:endParaRPr lang="pl-PL" sz="2000" dirty="0"/>
                    </a:p>
                  </a:txBody>
                  <a:tcPr marL="100796" marR="100796" marT="50398" marB="50398"/>
                </a:tc>
              </a:tr>
              <a:tr h="408782">
                <a:tc>
                  <a:txBody>
                    <a:bodyPr/>
                    <a:lstStyle/>
                    <a:p>
                      <a:r>
                        <a:rPr lang="pl-PL" sz="2000" dirty="0" smtClean="0"/>
                        <a:t>208</a:t>
                      </a:r>
                      <a:endParaRPr lang="pl-PL" sz="2000" dirty="0"/>
                    </a:p>
                  </a:txBody>
                  <a:tcPr marL="100796" marR="100796" marT="50398" marB="50398"/>
                </a:tc>
                <a:tc>
                  <a:txBody>
                    <a:bodyPr/>
                    <a:lstStyle/>
                    <a:p>
                      <a:r>
                        <a:rPr lang="pl-PL" sz="2000" dirty="0" smtClean="0"/>
                        <a:t>Jęz. niemiecki</a:t>
                      </a:r>
                      <a:endParaRPr lang="pl-PL" sz="2000" dirty="0"/>
                    </a:p>
                  </a:txBody>
                  <a:tcPr marL="100796" marR="100796" marT="50398" marB="50398"/>
                </a:tc>
                <a:tc>
                  <a:txBody>
                    <a:bodyPr/>
                    <a:lstStyle/>
                    <a:p>
                      <a:r>
                        <a:rPr lang="pl-PL" sz="2000" dirty="0" smtClean="0"/>
                        <a:t>49,5</a:t>
                      </a:r>
                      <a:endParaRPr lang="pl-PL" sz="2000" dirty="0"/>
                    </a:p>
                  </a:txBody>
                  <a:tcPr marL="100796" marR="100796" marT="50398" marB="50398"/>
                </a:tc>
                <a:tc>
                  <a:txBody>
                    <a:bodyPr/>
                    <a:lstStyle/>
                    <a:p>
                      <a:r>
                        <a:rPr lang="pl-PL" sz="2000" dirty="0" smtClean="0"/>
                        <a:t>2 piętro</a:t>
                      </a:r>
                      <a:endParaRPr lang="pl-PL" sz="2000" dirty="0"/>
                    </a:p>
                  </a:txBody>
                  <a:tcPr marL="100796" marR="100796" marT="50398" marB="50398"/>
                </a:tc>
              </a:tr>
              <a:tr h="408782">
                <a:tc>
                  <a:txBody>
                    <a:bodyPr/>
                    <a:lstStyle/>
                    <a:p>
                      <a:r>
                        <a:rPr lang="pl-PL" sz="2000" dirty="0" smtClean="0"/>
                        <a:t>110</a:t>
                      </a:r>
                      <a:endParaRPr lang="pl-PL" sz="2000" dirty="0"/>
                    </a:p>
                  </a:txBody>
                  <a:tcPr marL="100796" marR="100796" marT="50398" marB="50398"/>
                </a:tc>
                <a:tc>
                  <a:txBody>
                    <a:bodyPr/>
                    <a:lstStyle/>
                    <a:p>
                      <a:r>
                        <a:rPr lang="pl-PL" sz="2000" dirty="0" smtClean="0"/>
                        <a:t>Jęz. hiszpański</a:t>
                      </a:r>
                      <a:endParaRPr lang="pl-PL" sz="2000" dirty="0"/>
                    </a:p>
                  </a:txBody>
                  <a:tcPr marL="100796" marR="100796" marT="50398" marB="50398"/>
                </a:tc>
                <a:tc>
                  <a:txBody>
                    <a:bodyPr/>
                    <a:lstStyle/>
                    <a:p>
                      <a:r>
                        <a:rPr lang="pl-PL" sz="2000" dirty="0" smtClean="0"/>
                        <a:t>50,5</a:t>
                      </a:r>
                      <a:endParaRPr lang="pl-PL" sz="2000" dirty="0"/>
                    </a:p>
                  </a:txBody>
                  <a:tcPr marL="100796" marR="100796" marT="50398" marB="50398"/>
                </a:tc>
                <a:tc>
                  <a:txBody>
                    <a:bodyPr/>
                    <a:lstStyle/>
                    <a:p>
                      <a:r>
                        <a:rPr lang="pl-PL" sz="2000" dirty="0" smtClean="0"/>
                        <a:t>1 piętro</a:t>
                      </a:r>
                      <a:endParaRPr lang="pl-PL" sz="2000" dirty="0"/>
                    </a:p>
                  </a:txBody>
                  <a:tcPr marL="100796" marR="100796" marT="50398" marB="50398"/>
                </a:tc>
              </a:tr>
              <a:tr h="408782">
                <a:tc>
                  <a:txBody>
                    <a:bodyPr/>
                    <a:lstStyle/>
                    <a:p>
                      <a:r>
                        <a:rPr lang="pl-PL" sz="2000" dirty="0" smtClean="0"/>
                        <a:t>206</a:t>
                      </a:r>
                      <a:endParaRPr lang="pl-PL" sz="2000" dirty="0"/>
                    </a:p>
                  </a:txBody>
                  <a:tcPr marL="100796" marR="100796" marT="50398" marB="50398"/>
                </a:tc>
                <a:tc>
                  <a:txBody>
                    <a:bodyPr/>
                    <a:lstStyle/>
                    <a:p>
                      <a:r>
                        <a:rPr lang="pl-PL" sz="2000" dirty="0" smtClean="0"/>
                        <a:t>Jęz. rosyjski</a:t>
                      </a:r>
                      <a:endParaRPr lang="pl-PL" sz="2000" dirty="0"/>
                    </a:p>
                  </a:txBody>
                  <a:tcPr marL="100796" marR="100796" marT="50398" marB="50398"/>
                </a:tc>
                <a:tc>
                  <a:txBody>
                    <a:bodyPr/>
                    <a:lstStyle/>
                    <a:p>
                      <a:r>
                        <a:rPr lang="pl-PL" sz="2000" dirty="0" smtClean="0"/>
                        <a:t>50,5</a:t>
                      </a:r>
                      <a:endParaRPr lang="pl-PL" sz="2000" dirty="0"/>
                    </a:p>
                  </a:txBody>
                  <a:tcPr marL="100796" marR="100796" marT="50398" marB="50398"/>
                </a:tc>
                <a:tc>
                  <a:txBody>
                    <a:bodyPr/>
                    <a:lstStyle/>
                    <a:p>
                      <a:r>
                        <a:rPr lang="pl-PL" sz="2000" dirty="0" smtClean="0"/>
                        <a:t>2 piętro</a:t>
                      </a:r>
                      <a:endParaRPr lang="pl-PL" sz="2000" dirty="0"/>
                    </a:p>
                  </a:txBody>
                  <a:tcPr marL="100796" marR="100796" marT="50398" marB="50398"/>
                </a:tc>
              </a:tr>
              <a:tr h="408782">
                <a:tc>
                  <a:txBody>
                    <a:bodyPr/>
                    <a:lstStyle/>
                    <a:p>
                      <a:r>
                        <a:rPr lang="pl-PL" sz="2000" dirty="0" smtClean="0"/>
                        <a:t>202</a:t>
                      </a:r>
                      <a:endParaRPr lang="pl-PL" sz="2000" dirty="0"/>
                    </a:p>
                  </a:txBody>
                  <a:tcPr marL="100796" marR="100796" marT="50398" marB="50398"/>
                </a:tc>
                <a:tc>
                  <a:txBody>
                    <a:bodyPr/>
                    <a:lstStyle/>
                    <a:p>
                      <a:r>
                        <a:rPr lang="pl-PL" sz="2000" dirty="0" smtClean="0"/>
                        <a:t>Jęz.</a:t>
                      </a:r>
                      <a:r>
                        <a:rPr lang="pl-PL" sz="2000" baseline="0" dirty="0" smtClean="0"/>
                        <a:t> francuski</a:t>
                      </a:r>
                      <a:endParaRPr lang="pl-PL" sz="2000" dirty="0"/>
                    </a:p>
                  </a:txBody>
                  <a:tcPr marL="100796" marR="100796" marT="50398" marB="50398"/>
                </a:tc>
                <a:tc>
                  <a:txBody>
                    <a:bodyPr/>
                    <a:lstStyle/>
                    <a:p>
                      <a:r>
                        <a:rPr lang="pl-PL" sz="2000" dirty="0" smtClean="0"/>
                        <a:t>50,5</a:t>
                      </a:r>
                      <a:endParaRPr lang="pl-PL" sz="2000" dirty="0"/>
                    </a:p>
                  </a:txBody>
                  <a:tcPr marL="100796" marR="100796" marT="50398" marB="50398"/>
                </a:tc>
                <a:tc>
                  <a:txBody>
                    <a:bodyPr/>
                    <a:lstStyle/>
                    <a:p>
                      <a:r>
                        <a:rPr lang="pl-PL" sz="2000" dirty="0" smtClean="0"/>
                        <a:t>2 piętro</a:t>
                      </a:r>
                      <a:endParaRPr lang="pl-PL" sz="2000" dirty="0"/>
                    </a:p>
                  </a:txBody>
                  <a:tcPr marL="100796" marR="100796" marT="50398" marB="50398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8948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064"/>
    </mc:Choice>
    <mc:Fallback xmlns="">
      <p:transition spd="slow" advTm="6064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Text Box 1"/>
          <p:cNvSpPr txBox="1">
            <a:spLocks noChangeArrowheads="1"/>
          </p:cNvSpPr>
          <p:nvPr/>
        </p:nvSpPr>
        <p:spPr bwMode="auto">
          <a:xfrm>
            <a:off x="-216272" y="827509"/>
            <a:ext cx="8609012" cy="1262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1240" rIns="0" bIns="0" anchor="ctr"/>
          <a:lstStyle>
            <a:lvl1pPr marL="215900" indent="-212725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400">
                <a:solidFill>
                  <a:srgbClr val="FFFFFF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400">
                <a:solidFill>
                  <a:srgbClr val="FFFFFF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400">
                <a:solidFill>
                  <a:srgbClr val="FFFFFF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400">
                <a:solidFill>
                  <a:srgbClr val="FFFFFF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400">
                <a:solidFill>
                  <a:srgbClr val="FFFFFF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400">
                <a:solidFill>
                  <a:srgbClr val="FFFFFF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400">
                <a:solidFill>
                  <a:srgbClr val="FFFFFF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400">
                <a:solidFill>
                  <a:srgbClr val="FFFFFF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400">
                <a:solidFill>
                  <a:srgbClr val="FFFFFF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9pPr>
          </a:lstStyle>
          <a:p>
            <a:pPr algn="ctr" eaLnBrk="1">
              <a:lnSpc>
                <a:spcPct val="93000"/>
              </a:lnSpc>
              <a:buClrTx/>
              <a:buFontTx/>
              <a:buNone/>
            </a:pPr>
            <a:r>
              <a:rPr lang="pl-PL" altLang="pl-PL" sz="3968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Średni wynik matury z matematyki</a:t>
            </a:r>
          </a:p>
        </p:txBody>
      </p:sp>
      <p:graphicFrame>
        <p:nvGraphicFramePr>
          <p:cNvPr id="4098" name="Group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5025513"/>
              </p:ext>
            </p:extLst>
          </p:nvPr>
        </p:nvGraphicFramePr>
        <p:xfrm>
          <a:off x="1079872" y="3131765"/>
          <a:ext cx="6264695" cy="1512168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2087699"/>
                <a:gridCol w="2087699"/>
                <a:gridCol w="2089297"/>
              </a:tblGrid>
              <a:tr h="756084">
                <a:tc>
                  <a:txBody>
                    <a:bodyPr/>
                    <a:lstStyle>
                      <a:lvl1pPr>
                        <a:lnSpc>
                          <a:spcPct val="93000"/>
                        </a:lnSpc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ea typeface="msmincho" charset="0"/>
                          <a:cs typeface="msmincho" charset="0"/>
                        </a:defRPr>
                      </a:lvl1pPr>
                      <a:lvl2pPr>
                        <a:lnSpc>
                          <a:spcPct val="93000"/>
                        </a:lnSpc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ea typeface="msmincho" charset="0"/>
                          <a:cs typeface="msmincho" charset="0"/>
                        </a:defRPr>
                      </a:lvl2pPr>
                      <a:lvl3pPr>
                        <a:lnSpc>
                          <a:spcPct val="93000"/>
                        </a:lnSpc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ea typeface="msmincho" charset="0"/>
                          <a:cs typeface="msmincho" charset="0"/>
                        </a:defRPr>
                      </a:lvl3pPr>
                      <a:lvl4pPr>
                        <a:lnSpc>
                          <a:spcPct val="93000"/>
                        </a:lnSpc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333333"/>
                          </a:solidFill>
                          <a:latin typeface="Arial" panose="020B0604020202020204" pitchFamily="34" charset="0"/>
                          <a:ea typeface="msmincho" charset="0"/>
                          <a:cs typeface="msmincho" charset="0"/>
                        </a:defRPr>
                      </a:lvl4pPr>
                      <a:lvl5pPr>
                        <a:lnSpc>
                          <a:spcPct val="93000"/>
                        </a:lnSpc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333333"/>
                          </a:solidFill>
                          <a:latin typeface="Arial" panose="020B0604020202020204" pitchFamily="34" charset="0"/>
                          <a:ea typeface="msmincho" charset="0"/>
                          <a:cs typeface="msmincho" charset="0"/>
                        </a:defRPr>
                      </a:lvl5pPr>
                      <a:lvl6pPr marL="2514600" indent="-228600" defTabSz="449263" eaLnBrk="0" fontAlgn="base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333333"/>
                          </a:solidFill>
                          <a:latin typeface="Arial" panose="020B0604020202020204" pitchFamily="34" charset="0"/>
                          <a:ea typeface="msmincho" charset="0"/>
                          <a:cs typeface="msmincho" charset="0"/>
                        </a:defRPr>
                      </a:lvl6pPr>
                      <a:lvl7pPr marL="2971800" indent="-228600" defTabSz="449263" eaLnBrk="0" fontAlgn="base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333333"/>
                          </a:solidFill>
                          <a:latin typeface="Arial" panose="020B0604020202020204" pitchFamily="34" charset="0"/>
                          <a:ea typeface="msmincho" charset="0"/>
                          <a:cs typeface="msmincho" charset="0"/>
                        </a:defRPr>
                      </a:lvl7pPr>
                      <a:lvl8pPr marL="3429000" indent="-228600" defTabSz="449263" eaLnBrk="0" fontAlgn="base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333333"/>
                          </a:solidFill>
                          <a:latin typeface="Arial" panose="020B0604020202020204" pitchFamily="34" charset="0"/>
                          <a:ea typeface="msmincho" charset="0"/>
                          <a:cs typeface="msmincho" charset="0"/>
                        </a:defRPr>
                      </a:lvl8pPr>
                      <a:lvl9pPr marL="3886200" indent="-228600" defTabSz="449263" eaLnBrk="0" fontAlgn="base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333333"/>
                          </a:solidFill>
                          <a:latin typeface="Arial" panose="020B0604020202020204" pitchFamily="34" charset="0"/>
                          <a:ea typeface="msmincho" charset="0"/>
                          <a:cs typeface="msmincho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8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Matura 2016</a:t>
                      </a:r>
                      <a:endParaRPr kumimoji="0" lang="pl-PL" altLang="pl-PL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111384" marB="46800" horzOverflow="overflow"/>
                </a:tc>
                <a:tc>
                  <a:txBody>
                    <a:bodyPr/>
                    <a:lstStyle>
                      <a:lvl1pPr>
                        <a:lnSpc>
                          <a:spcPct val="93000"/>
                        </a:lnSpc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ea typeface="msmincho" charset="0"/>
                          <a:cs typeface="msmincho" charset="0"/>
                        </a:defRPr>
                      </a:lvl1pPr>
                      <a:lvl2pPr>
                        <a:lnSpc>
                          <a:spcPct val="93000"/>
                        </a:lnSpc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ea typeface="msmincho" charset="0"/>
                          <a:cs typeface="msmincho" charset="0"/>
                        </a:defRPr>
                      </a:lvl2pPr>
                      <a:lvl3pPr>
                        <a:lnSpc>
                          <a:spcPct val="93000"/>
                        </a:lnSpc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ea typeface="msmincho" charset="0"/>
                          <a:cs typeface="msmincho" charset="0"/>
                        </a:defRPr>
                      </a:lvl3pPr>
                      <a:lvl4pPr>
                        <a:lnSpc>
                          <a:spcPct val="93000"/>
                        </a:lnSpc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333333"/>
                          </a:solidFill>
                          <a:latin typeface="Arial" panose="020B0604020202020204" pitchFamily="34" charset="0"/>
                          <a:ea typeface="msmincho" charset="0"/>
                          <a:cs typeface="msmincho" charset="0"/>
                        </a:defRPr>
                      </a:lvl4pPr>
                      <a:lvl5pPr>
                        <a:lnSpc>
                          <a:spcPct val="93000"/>
                        </a:lnSpc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333333"/>
                          </a:solidFill>
                          <a:latin typeface="Arial" panose="020B0604020202020204" pitchFamily="34" charset="0"/>
                          <a:ea typeface="msmincho" charset="0"/>
                          <a:cs typeface="msmincho" charset="0"/>
                        </a:defRPr>
                      </a:lvl5pPr>
                      <a:lvl6pPr marL="2514600" indent="-228600" defTabSz="449263" eaLnBrk="0" fontAlgn="base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333333"/>
                          </a:solidFill>
                          <a:latin typeface="Arial" panose="020B0604020202020204" pitchFamily="34" charset="0"/>
                          <a:ea typeface="msmincho" charset="0"/>
                          <a:cs typeface="msmincho" charset="0"/>
                        </a:defRPr>
                      </a:lvl6pPr>
                      <a:lvl7pPr marL="2971800" indent="-228600" defTabSz="449263" eaLnBrk="0" fontAlgn="base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333333"/>
                          </a:solidFill>
                          <a:latin typeface="Arial" panose="020B0604020202020204" pitchFamily="34" charset="0"/>
                          <a:ea typeface="msmincho" charset="0"/>
                          <a:cs typeface="msmincho" charset="0"/>
                        </a:defRPr>
                      </a:lvl7pPr>
                      <a:lvl8pPr marL="3429000" indent="-228600" defTabSz="449263" eaLnBrk="0" fontAlgn="base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333333"/>
                          </a:solidFill>
                          <a:latin typeface="Arial" panose="020B0604020202020204" pitchFamily="34" charset="0"/>
                          <a:ea typeface="msmincho" charset="0"/>
                          <a:cs typeface="msmincho" charset="0"/>
                        </a:defRPr>
                      </a:lvl8pPr>
                      <a:lvl9pPr marL="3886200" indent="-228600" defTabSz="449263" eaLnBrk="0" fontAlgn="base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333333"/>
                          </a:solidFill>
                          <a:latin typeface="Arial" panose="020B0604020202020204" pitchFamily="34" charset="0"/>
                          <a:ea typeface="msmincho" charset="0"/>
                          <a:cs typeface="msmincho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8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Matura 2017</a:t>
                      </a:r>
                      <a:endParaRPr kumimoji="0" lang="pl-PL" altLang="pl-PL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111384" marB="46800" horzOverflow="overflow"/>
                </a:tc>
                <a:tc>
                  <a:txBody>
                    <a:bodyPr/>
                    <a:lstStyle>
                      <a:lvl1pPr>
                        <a:lnSpc>
                          <a:spcPct val="93000"/>
                        </a:lnSpc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ea typeface="msmincho" charset="0"/>
                          <a:cs typeface="msmincho" charset="0"/>
                        </a:defRPr>
                      </a:lvl1pPr>
                      <a:lvl2pPr>
                        <a:lnSpc>
                          <a:spcPct val="93000"/>
                        </a:lnSpc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ea typeface="msmincho" charset="0"/>
                          <a:cs typeface="msmincho" charset="0"/>
                        </a:defRPr>
                      </a:lvl2pPr>
                      <a:lvl3pPr>
                        <a:lnSpc>
                          <a:spcPct val="93000"/>
                        </a:lnSpc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ea typeface="msmincho" charset="0"/>
                          <a:cs typeface="msmincho" charset="0"/>
                        </a:defRPr>
                      </a:lvl3pPr>
                      <a:lvl4pPr>
                        <a:lnSpc>
                          <a:spcPct val="93000"/>
                        </a:lnSpc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333333"/>
                          </a:solidFill>
                          <a:latin typeface="Arial" panose="020B0604020202020204" pitchFamily="34" charset="0"/>
                          <a:ea typeface="msmincho" charset="0"/>
                          <a:cs typeface="msmincho" charset="0"/>
                        </a:defRPr>
                      </a:lvl4pPr>
                      <a:lvl5pPr>
                        <a:lnSpc>
                          <a:spcPct val="93000"/>
                        </a:lnSpc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333333"/>
                          </a:solidFill>
                          <a:latin typeface="Arial" panose="020B0604020202020204" pitchFamily="34" charset="0"/>
                          <a:ea typeface="msmincho" charset="0"/>
                          <a:cs typeface="msmincho" charset="0"/>
                        </a:defRPr>
                      </a:lvl5pPr>
                      <a:lvl6pPr marL="2514600" indent="-228600" defTabSz="449263" eaLnBrk="0" fontAlgn="base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333333"/>
                          </a:solidFill>
                          <a:latin typeface="Arial" panose="020B0604020202020204" pitchFamily="34" charset="0"/>
                          <a:ea typeface="msmincho" charset="0"/>
                          <a:cs typeface="msmincho" charset="0"/>
                        </a:defRPr>
                      </a:lvl6pPr>
                      <a:lvl7pPr marL="2971800" indent="-228600" defTabSz="449263" eaLnBrk="0" fontAlgn="base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333333"/>
                          </a:solidFill>
                          <a:latin typeface="Arial" panose="020B0604020202020204" pitchFamily="34" charset="0"/>
                          <a:ea typeface="msmincho" charset="0"/>
                          <a:cs typeface="msmincho" charset="0"/>
                        </a:defRPr>
                      </a:lvl7pPr>
                      <a:lvl8pPr marL="3429000" indent="-228600" defTabSz="449263" eaLnBrk="0" fontAlgn="base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333333"/>
                          </a:solidFill>
                          <a:latin typeface="Arial" panose="020B0604020202020204" pitchFamily="34" charset="0"/>
                          <a:ea typeface="msmincho" charset="0"/>
                          <a:cs typeface="msmincho" charset="0"/>
                        </a:defRPr>
                      </a:lvl8pPr>
                      <a:lvl9pPr marL="3886200" indent="-228600" defTabSz="449263" eaLnBrk="0" fontAlgn="base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333333"/>
                          </a:solidFill>
                          <a:latin typeface="Arial" panose="020B0604020202020204" pitchFamily="34" charset="0"/>
                          <a:ea typeface="msmincho" charset="0"/>
                          <a:cs typeface="msmincho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8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Matura 2018</a:t>
                      </a:r>
                      <a:endParaRPr kumimoji="0" lang="pl-PL" altLang="pl-PL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111384" marB="46800" horzOverflow="overflow"/>
                </a:tc>
              </a:tr>
              <a:tr h="756084">
                <a:tc>
                  <a:txBody>
                    <a:bodyPr/>
                    <a:lstStyle>
                      <a:lvl1pPr>
                        <a:lnSpc>
                          <a:spcPct val="93000"/>
                        </a:lnSpc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ea typeface="msmincho" charset="0"/>
                          <a:cs typeface="msmincho" charset="0"/>
                        </a:defRPr>
                      </a:lvl1pPr>
                      <a:lvl2pPr>
                        <a:lnSpc>
                          <a:spcPct val="93000"/>
                        </a:lnSpc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ea typeface="msmincho" charset="0"/>
                          <a:cs typeface="msmincho" charset="0"/>
                        </a:defRPr>
                      </a:lvl2pPr>
                      <a:lvl3pPr>
                        <a:lnSpc>
                          <a:spcPct val="93000"/>
                        </a:lnSpc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ea typeface="msmincho" charset="0"/>
                          <a:cs typeface="msmincho" charset="0"/>
                        </a:defRPr>
                      </a:lvl3pPr>
                      <a:lvl4pPr>
                        <a:lnSpc>
                          <a:spcPct val="93000"/>
                        </a:lnSpc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333333"/>
                          </a:solidFill>
                          <a:latin typeface="Arial" panose="020B0604020202020204" pitchFamily="34" charset="0"/>
                          <a:ea typeface="msmincho" charset="0"/>
                          <a:cs typeface="msmincho" charset="0"/>
                        </a:defRPr>
                      </a:lvl4pPr>
                      <a:lvl5pPr>
                        <a:lnSpc>
                          <a:spcPct val="93000"/>
                        </a:lnSpc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333333"/>
                          </a:solidFill>
                          <a:latin typeface="Arial" panose="020B0604020202020204" pitchFamily="34" charset="0"/>
                          <a:ea typeface="msmincho" charset="0"/>
                          <a:cs typeface="msmincho" charset="0"/>
                        </a:defRPr>
                      </a:lvl5pPr>
                      <a:lvl6pPr marL="2514600" indent="-228600" defTabSz="449263" eaLnBrk="0" fontAlgn="base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333333"/>
                          </a:solidFill>
                          <a:latin typeface="Arial" panose="020B0604020202020204" pitchFamily="34" charset="0"/>
                          <a:ea typeface="msmincho" charset="0"/>
                          <a:cs typeface="msmincho" charset="0"/>
                        </a:defRPr>
                      </a:lvl6pPr>
                      <a:lvl7pPr marL="2971800" indent="-228600" defTabSz="449263" eaLnBrk="0" fontAlgn="base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333333"/>
                          </a:solidFill>
                          <a:latin typeface="Arial" panose="020B0604020202020204" pitchFamily="34" charset="0"/>
                          <a:ea typeface="msmincho" charset="0"/>
                          <a:cs typeface="msmincho" charset="0"/>
                        </a:defRPr>
                      </a:lvl7pPr>
                      <a:lvl8pPr marL="3429000" indent="-228600" defTabSz="449263" eaLnBrk="0" fontAlgn="base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333333"/>
                          </a:solidFill>
                          <a:latin typeface="Arial" panose="020B0604020202020204" pitchFamily="34" charset="0"/>
                          <a:ea typeface="msmincho" charset="0"/>
                          <a:cs typeface="msmincho" charset="0"/>
                        </a:defRPr>
                      </a:lvl8pPr>
                      <a:lvl9pPr marL="3886200" indent="-228600" defTabSz="449263" eaLnBrk="0" fontAlgn="base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333333"/>
                          </a:solidFill>
                          <a:latin typeface="Arial" panose="020B0604020202020204" pitchFamily="34" charset="0"/>
                          <a:ea typeface="msmincho" charset="0"/>
                          <a:cs typeface="msmincho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8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57</a:t>
                      </a:r>
                      <a:endParaRPr kumimoji="0" lang="pl-PL" altLang="pl-P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111384" marB="46800" anchor="ctr" horzOverflow="overflow"/>
                </a:tc>
                <a:tc>
                  <a:txBody>
                    <a:bodyPr/>
                    <a:lstStyle>
                      <a:lvl1pPr>
                        <a:lnSpc>
                          <a:spcPct val="93000"/>
                        </a:lnSpc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ea typeface="msmincho" charset="0"/>
                          <a:cs typeface="msmincho" charset="0"/>
                        </a:defRPr>
                      </a:lvl1pPr>
                      <a:lvl2pPr>
                        <a:lnSpc>
                          <a:spcPct val="93000"/>
                        </a:lnSpc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ea typeface="msmincho" charset="0"/>
                          <a:cs typeface="msmincho" charset="0"/>
                        </a:defRPr>
                      </a:lvl2pPr>
                      <a:lvl3pPr>
                        <a:lnSpc>
                          <a:spcPct val="93000"/>
                        </a:lnSpc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ea typeface="msmincho" charset="0"/>
                          <a:cs typeface="msmincho" charset="0"/>
                        </a:defRPr>
                      </a:lvl3pPr>
                      <a:lvl4pPr>
                        <a:lnSpc>
                          <a:spcPct val="93000"/>
                        </a:lnSpc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333333"/>
                          </a:solidFill>
                          <a:latin typeface="Arial" panose="020B0604020202020204" pitchFamily="34" charset="0"/>
                          <a:ea typeface="msmincho" charset="0"/>
                          <a:cs typeface="msmincho" charset="0"/>
                        </a:defRPr>
                      </a:lvl4pPr>
                      <a:lvl5pPr>
                        <a:lnSpc>
                          <a:spcPct val="93000"/>
                        </a:lnSpc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333333"/>
                          </a:solidFill>
                          <a:latin typeface="Arial" panose="020B0604020202020204" pitchFamily="34" charset="0"/>
                          <a:ea typeface="msmincho" charset="0"/>
                          <a:cs typeface="msmincho" charset="0"/>
                        </a:defRPr>
                      </a:lvl5pPr>
                      <a:lvl6pPr marL="2514600" indent="-228600" defTabSz="449263" eaLnBrk="0" fontAlgn="base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333333"/>
                          </a:solidFill>
                          <a:latin typeface="Arial" panose="020B0604020202020204" pitchFamily="34" charset="0"/>
                          <a:ea typeface="msmincho" charset="0"/>
                          <a:cs typeface="msmincho" charset="0"/>
                        </a:defRPr>
                      </a:lvl6pPr>
                      <a:lvl7pPr marL="2971800" indent="-228600" defTabSz="449263" eaLnBrk="0" fontAlgn="base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333333"/>
                          </a:solidFill>
                          <a:latin typeface="Arial" panose="020B0604020202020204" pitchFamily="34" charset="0"/>
                          <a:ea typeface="msmincho" charset="0"/>
                          <a:cs typeface="msmincho" charset="0"/>
                        </a:defRPr>
                      </a:lvl7pPr>
                      <a:lvl8pPr marL="3429000" indent="-228600" defTabSz="449263" eaLnBrk="0" fontAlgn="base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333333"/>
                          </a:solidFill>
                          <a:latin typeface="Arial" panose="020B0604020202020204" pitchFamily="34" charset="0"/>
                          <a:ea typeface="msmincho" charset="0"/>
                          <a:cs typeface="msmincho" charset="0"/>
                        </a:defRPr>
                      </a:lvl8pPr>
                      <a:lvl9pPr marL="3886200" indent="-228600" defTabSz="449263" eaLnBrk="0" fontAlgn="base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333333"/>
                          </a:solidFill>
                          <a:latin typeface="Arial" panose="020B0604020202020204" pitchFamily="34" charset="0"/>
                          <a:ea typeface="msmincho" charset="0"/>
                          <a:cs typeface="msmincho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8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58</a:t>
                      </a:r>
                      <a:endParaRPr kumimoji="0" lang="pl-PL" altLang="pl-P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111384" marB="46800" anchor="ctr" horzOverflow="overflow"/>
                </a:tc>
                <a:tc>
                  <a:txBody>
                    <a:bodyPr/>
                    <a:lstStyle>
                      <a:lvl1pPr>
                        <a:lnSpc>
                          <a:spcPct val="93000"/>
                        </a:lnSpc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ea typeface="msmincho" charset="0"/>
                          <a:cs typeface="msmincho" charset="0"/>
                        </a:defRPr>
                      </a:lvl1pPr>
                      <a:lvl2pPr>
                        <a:lnSpc>
                          <a:spcPct val="93000"/>
                        </a:lnSpc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ea typeface="msmincho" charset="0"/>
                          <a:cs typeface="msmincho" charset="0"/>
                        </a:defRPr>
                      </a:lvl2pPr>
                      <a:lvl3pPr>
                        <a:lnSpc>
                          <a:spcPct val="93000"/>
                        </a:lnSpc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ea typeface="msmincho" charset="0"/>
                          <a:cs typeface="msmincho" charset="0"/>
                        </a:defRPr>
                      </a:lvl3pPr>
                      <a:lvl4pPr>
                        <a:lnSpc>
                          <a:spcPct val="93000"/>
                        </a:lnSpc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333333"/>
                          </a:solidFill>
                          <a:latin typeface="Arial" panose="020B0604020202020204" pitchFamily="34" charset="0"/>
                          <a:ea typeface="msmincho" charset="0"/>
                          <a:cs typeface="msmincho" charset="0"/>
                        </a:defRPr>
                      </a:lvl4pPr>
                      <a:lvl5pPr>
                        <a:lnSpc>
                          <a:spcPct val="93000"/>
                        </a:lnSpc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333333"/>
                          </a:solidFill>
                          <a:latin typeface="Arial" panose="020B0604020202020204" pitchFamily="34" charset="0"/>
                          <a:ea typeface="msmincho" charset="0"/>
                          <a:cs typeface="msmincho" charset="0"/>
                        </a:defRPr>
                      </a:lvl5pPr>
                      <a:lvl6pPr marL="2514600" indent="-228600" defTabSz="449263" eaLnBrk="0" fontAlgn="base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333333"/>
                          </a:solidFill>
                          <a:latin typeface="Arial" panose="020B0604020202020204" pitchFamily="34" charset="0"/>
                          <a:ea typeface="msmincho" charset="0"/>
                          <a:cs typeface="msmincho" charset="0"/>
                        </a:defRPr>
                      </a:lvl6pPr>
                      <a:lvl7pPr marL="2971800" indent="-228600" defTabSz="449263" eaLnBrk="0" fontAlgn="base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333333"/>
                          </a:solidFill>
                          <a:latin typeface="Arial" panose="020B0604020202020204" pitchFamily="34" charset="0"/>
                          <a:ea typeface="msmincho" charset="0"/>
                          <a:cs typeface="msmincho" charset="0"/>
                        </a:defRPr>
                      </a:lvl7pPr>
                      <a:lvl8pPr marL="3429000" indent="-228600" defTabSz="449263" eaLnBrk="0" fontAlgn="base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333333"/>
                          </a:solidFill>
                          <a:latin typeface="Arial" panose="020B0604020202020204" pitchFamily="34" charset="0"/>
                          <a:ea typeface="msmincho" charset="0"/>
                          <a:cs typeface="msmincho" charset="0"/>
                        </a:defRPr>
                      </a:lvl8pPr>
                      <a:lvl9pPr marL="3886200" indent="-228600" defTabSz="449263" eaLnBrk="0" fontAlgn="base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333333"/>
                          </a:solidFill>
                          <a:latin typeface="Arial" panose="020B0604020202020204" pitchFamily="34" charset="0"/>
                          <a:ea typeface="msmincho" charset="0"/>
                          <a:cs typeface="msmincho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8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58</a:t>
                      </a:r>
                      <a:endParaRPr kumimoji="0" lang="pl-PL" altLang="pl-P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111384" marB="46800" anchor="ctr" horzOverflow="overflow"/>
                </a:tc>
              </a:tr>
            </a:tbl>
          </a:graphicData>
        </a:graphic>
      </p:graphicFrame>
    </p:spTree>
  </p:cSld>
  <p:clrMapOvr>
    <a:masterClrMapping/>
  </p:clrMapOvr>
  <p:transition advTm="3259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ext Box 1"/>
          <p:cNvSpPr txBox="1">
            <a:spLocks noChangeArrowheads="1"/>
          </p:cNvSpPr>
          <p:nvPr/>
        </p:nvSpPr>
        <p:spPr bwMode="auto">
          <a:xfrm>
            <a:off x="224274" y="331415"/>
            <a:ext cx="8609012" cy="1262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1240" rIns="0" bIns="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9pPr>
          </a:lstStyle>
          <a:p>
            <a:pPr algn="ctr" eaLnBrk="1">
              <a:lnSpc>
                <a:spcPct val="93000"/>
              </a:lnSpc>
              <a:buClrTx/>
              <a:buFontTx/>
              <a:buNone/>
            </a:pPr>
            <a:r>
              <a:rPr lang="pl-PL" altLang="pl-PL" sz="3968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Średnia wieku naszej kadry</a:t>
            </a:r>
          </a:p>
        </p:txBody>
      </p:sp>
      <p:graphicFrame>
        <p:nvGraphicFramePr>
          <p:cNvPr id="717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2846061"/>
              </p:ext>
            </p:extLst>
          </p:nvPr>
        </p:nvGraphicFramePr>
        <p:xfrm>
          <a:off x="228045" y="1593477"/>
          <a:ext cx="7902583" cy="40499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0" name="Wykres" r:id="rId4" imgW="8364437" imgH="3316511" progId="Excel.Chart.8">
                  <p:embed/>
                </p:oleObj>
              </mc:Choice>
              <mc:Fallback>
                <p:oleObj name="Wykres" r:id="rId4" imgW="8364437" imgH="3316511" progId="Excel.Char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045" y="1593477"/>
                        <a:ext cx="7902583" cy="4049935"/>
                      </a:xfrm>
                      <a:prstGeom prst="rect">
                        <a:avLst/>
                      </a:prstGeom>
                      <a:noFill/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advTm="8969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828675" y="2817813"/>
            <a:ext cx="6299200" cy="33577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1pPr>
            <a:lvl2pPr marL="611188" indent="-23495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9pPr>
          </a:lstStyle>
          <a:p>
            <a:pPr eaLnBrk="1">
              <a:lnSpc>
                <a:spcPct val="93000"/>
              </a:lnSpc>
              <a:buClrTx/>
              <a:buFontTx/>
              <a:buNone/>
            </a:pPr>
            <a:endParaRPr lang="pl-PL" altLang="pl-PL" sz="1900" dirty="0">
              <a:solidFill>
                <a:srgbClr val="0070C0"/>
              </a:solidFill>
            </a:endParaRPr>
          </a:p>
          <a:p>
            <a:pPr eaLnBrk="1">
              <a:lnSpc>
                <a:spcPct val="93000"/>
              </a:lnSpc>
              <a:buClrTx/>
              <a:buFontTx/>
              <a:buNone/>
            </a:pPr>
            <a:r>
              <a:rPr lang="pl-PL" altLang="pl-PL" sz="1900" dirty="0">
                <a:solidFill>
                  <a:schemeClr val="tx1"/>
                </a:solidFill>
              </a:rPr>
              <a:t>Zebraliśmy 248,42 zł i jednocześnie 5153 monety:</a:t>
            </a:r>
          </a:p>
          <a:p>
            <a:pPr eaLnBrk="1">
              <a:lnSpc>
                <a:spcPct val="93000"/>
              </a:lnSpc>
              <a:buClrTx/>
              <a:buFontTx/>
              <a:buNone/>
            </a:pPr>
            <a:endParaRPr lang="pl-PL" altLang="pl-PL" sz="1900" dirty="0">
              <a:solidFill>
                <a:schemeClr val="tx1"/>
              </a:solidFill>
            </a:endParaRPr>
          </a:p>
          <a:p>
            <a:pPr lvl="1" eaLnBrk="1">
              <a:lnSpc>
                <a:spcPct val="93000"/>
              </a:lnSpc>
              <a:buFont typeface="Arial" panose="020B0604020202020204" pitchFamily="34" charset="0"/>
              <a:buChar char="•"/>
            </a:pPr>
            <a:r>
              <a:rPr lang="pl-PL" altLang="pl-PL" sz="1900" dirty="0">
                <a:solidFill>
                  <a:schemeClr val="tx1"/>
                </a:solidFill>
              </a:rPr>
              <a:t>1 gr x 2825 szt. = 28,25 zł</a:t>
            </a:r>
          </a:p>
          <a:p>
            <a:pPr lvl="1" eaLnBrk="1">
              <a:lnSpc>
                <a:spcPct val="93000"/>
              </a:lnSpc>
              <a:buFont typeface="Arial" panose="020B0604020202020204" pitchFamily="34" charset="0"/>
              <a:buChar char="•"/>
            </a:pPr>
            <a:r>
              <a:rPr lang="pl-PL" altLang="pl-PL" sz="1900" dirty="0">
                <a:solidFill>
                  <a:schemeClr val="tx1"/>
                </a:solidFill>
              </a:rPr>
              <a:t>2 gr x 946 szt. = 18,92 zł</a:t>
            </a:r>
          </a:p>
          <a:p>
            <a:pPr lvl="1" eaLnBrk="1">
              <a:lnSpc>
                <a:spcPct val="93000"/>
              </a:lnSpc>
              <a:buFont typeface="Arial" panose="020B0604020202020204" pitchFamily="34" charset="0"/>
              <a:buChar char="•"/>
            </a:pPr>
            <a:r>
              <a:rPr lang="pl-PL" altLang="pl-PL" sz="1900" dirty="0">
                <a:solidFill>
                  <a:schemeClr val="tx1"/>
                </a:solidFill>
              </a:rPr>
              <a:t>5 gr x 823 szt. = 41,15 zł</a:t>
            </a:r>
          </a:p>
          <a:p>
            <a:pPr lvl="1" eaLnBrk="1">
              <a:lnSpc>
                <a:spcPct val="93000"/>
              </a:lnSpc>
              <a:buFont typeface="Arial" panose="020B0604020202020204" pitchFamily="34" charset="0"/>
              <a:buChar char="•"/>
            </a:pPr>
            <a:r>
              <a:rPr lang="pl-PL" altLang="pl-PL" sz="1900" dirty="0">
                <a:solidFill>
                  <a:schemeClr val="tx1"/>
                </a:solidFill>
              </a:rPr>
              <a:t>10 gr x 268 szt. = 26,80 zł</a:t>
            </a:r>
          </a:p>
          <a:p>
            <a:pPr lvl="1" eaLnBrk="1">
              <a:lnSpc>
                <a:spcPct val="93000"/>
              </a:lnSpc>
              <a:buFont typeface="Arial" panose="020B0604020202020204" pitchFamily="34" charset="0"/>
              <a:buChar char="•"/>
            </a:pPr>
            <a:r>
              <a:rPr lang="pl-PL" altLang="pl-PL" sz="1900" dirty="0">
                <a:solidFill>
                  <a:schemeClr val="tx1"/>
                </a:solidFill>
              </a:rPr>
              <a:t>20 gr x 189 szt. = 37,80 zł</a:t>
            </a:r>
          </a:p>
          <a:p>
            <a:pPr lvl="1" eaLnBrk="1">
              <a:lnSpc>
                <a:spcPct val="93000"/>
              </a:lnSpc>
              <a:buFont typeface="Arial" panose="020B0604020202020204" pitchFamily="34" charset="0"/>
              <a:buChar char="•"/>
            </a:pPr>
            <a:r>
              <a:rPr lang="pl-PL" altLang="pl-PL" sz="1900" dirty="0">
                <a:solidFill>
                  <a:schemeClr val="tx1"/>
                </a:solidFill>
              </a:rPr>
              <a:t>50 gr x 55 szt. = 27,50 zł</a:t>
            </a:r>
          </a:p>
          <a:p>
            <a:pPr lvl="1" eaLnBrk="1">
              <a:lnSpc>
                <a:spcPct val="93000"/>
              </a:lnSpc>
              <a:buFont typeface="Arial" panose="020B0604020202020204" pitchFamily="34" charset="0"/>
              <a:buChar char="•"/>
            </a:pPr>
            <a:r>
              <a:rPr lang="pl-PL" altLang="pl-PL" sz="1900" dirty="0">
                <a:solidFill>
                  <a:schemeClr val="tx1"/>
                </a:solidFill>
              </a:rPr>
              <a:t>1 zł x 35 szt. = 35 zł</a:t>
            </a:r>
          </a:p>
          <a:p>
            <a:pPr lvl="1" eaLnBrk="1">
              <a:lnSpc>
                <a:spcPct val="93000"/>
              </a:lnSpc>
              <a:buFont typeface="Arial" panose="020B0604020202020204" pitchFamily="34" charset="0"/>
              <a:buChar char="•"/>
            </a:pPr>
            <a:r>
              <a:rPr lang="pl-PL" altLang="pl-PL" sz="1900" dirty="0">
                <a:solidFill>
                  <a:schemeClr val="tx1"/>
                </a:solidFill>
              </a:rPr>
              <a:t>2 zł x 9 szt. = 18 zł</a:t>
            </a:r>
          </a:p>
          <a:p>
            <a:pPr lvl="1" eaLnBrk="1">
              <a:lnSpc>
                <a:spcPct val="93000"/>
              </a:lnSpc>
              <a:buFont typeface="Arial" panose="020B0604020202020204" pitchFamily="34" charset="0"/>
              <a:buChar char="•"/>
            </a:pPr>
            <a:r>
              <a:rPr lang="pl-PL" altLang="pl-PL" sz="1900" dirty="0">
                <a:solidFill>
                  <a:schemeClr val="tx1"/>
                </a:solidFill>
              </a:rPr>
              <a:t>5 zł x 3 szt. = 15 zł</a:t>
            </a: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2320" y="4748213"/>
            <a:ext cx="2476500" cy="1390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1943968" y="755438"/>
            <a:ext cx="5082138" cy="662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9pPr>
          </a:lstStyle>
          <a:p>
            <a:pPr eaLnBrk="1">
              <a:lnSpc>
                <a:spcPct val="93000"/>
              </a:lnSpc>
              <a:buClrTx/>
              <a:buFontTx/>
              <a:buNone/>
            </a:pPr>
            <a:r>
              <a:rPr lang="pl-PL" altLang="pl-PL" sz="3968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Akcja „Góra Grosza</a:t>
            </a:r>
            <a:r>
              <a:rPr lang="pl-PL" altLang="pl-PL" sz="3968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”</a:t>
            </a:r>
            <a:endParaRPr lang="pl-PL" altLang="pl-PL" sz="3968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236887" y="1635565"/>
            <a:ext cx="8496300" cy="11822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panose="020B0604020202020204" pitchFamily="34" charset="0"/>
                <a:ea typeface="msmincho" charset="0"/>
                <a:cs typeface="msmincho" charset="0"/>
              </a:defRPr>
            </a:lvl9pPr>
          </a:lstStyle>
          <a:p>
            <a:pPr eaLnBrk="1">
              <a:lnSpc>
                <a:spcPct val="93000"/>
              </a:lnSpc>
              <a:buClrTx/>
              <a:buFontTx/>
              <a:buNone/>
            </a:pPr>
            <a:r>
              <a:rPr lang="pl-PL" altLang="pl-PL" sz="1900" dirty="0">
                <a:solidFill>
                  <a:schemeClr val="tx1"/>
                </a:solidFill>
              </a:rPr>
              <a:t>W naszej szkole łączymy naukę z przyjemnością. Włączając się w akcje charytatywne pomagamy potrzebującym i jednocześnie stosujemy matematykę w liczbach. </a:t>
            </a:r>
          </a:p>
          <a:p>
            <a:pPr eaLnBrk="1">
              <a:lnSpc>
                <a:spcPct val="93000"/>
              </a:lnSpc>
              <a:buClrTx/>
              <a:buFontTx/>
              <a:buNone/>
            </a:pPr>
            <a:endParaRPr lang="pl-PL" altLang="pl-PL" sz="19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 spd="med" advTm="12401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aseta">
  <a:themeElements>
    <a:clrScheme name="Fas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s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s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34688</TotalTime>
  <Words>236</Words>
  <Application>Microsoft Office PowerPoint</Application>
  <PresentationFormat>Niestandardowy</PresentationFormat>
  <Paragraphs>59</Paragraphs>
  <Slides>11</Slides>
  <Notes>6</Notes>
  <HiddenSlides>0</HiddenSlides>
  <MMClips>1</MMClips>
  <ScaleCrop>false</ScaleCrop>
  <HeadingPairs>
    <vt:vector size="8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Osadzone serwery OLE</vt:lpstr>
      </vt:variant>
      <vt:variant>
        <vt:i4>1</vt:i4>
      </vt:variant>
      <vt:variant>
        <vt:lpstr>Tytuły slajdów</vt:lpstr>
      </vt:variant>
      <vt:variant>
        <vt:i4>11</vt:i4>
      </vt:variant>
    </vt:vector>
  </HeadingPairs>
  <TitlesOfParts>
    <vt:vector size="18" baseType="lpstr">
      <vt:lpstr>Arial</vt:lpstr>
      <vt:lpstr>msmincho</vt:lpstr>
      <vt:lpstr>Times New Roman</vt:lpstr>
      <vt:lpstr>Trebuchet MS</vt:lpstr>
      <vt:lpstr>Wingdings 3</vt:lpstr>
      <vt:lpstr>Faseta</vt:lpstr>
      <vt:lpstr>Wykres programu Microsoft Excel</vt:lpstr>
      <vt:lpstr>Prezentacja programu PowerPoint</vt:lpstr>
      <vt:lpstr>Uczniowie w naszej szkole  Klasy pierwsze:</vt:lpstr>
      <vt:lpstr>Uczniowie w naszej szkole  Klasy drugie:</vt:lpstr>
      <vt:lpstr>Uczniowie w naszej szkole  Klasy trzecie:</vt:lpstr>
      <vt:lpstr>Przykładowe pomieszczenia w szkole  i ich powierzchnie:</vt:lpstr>
      <vt:lpstr>Wybrane sale językowe i ich powierzchnie: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nowego produktu</dc:title>
  <dc:creator>admin</dc:creator>
  <dc:description>Ogólna prezentacja nowego produktu z uwzględnieniem życzeń klienta</dc:description>
  <cp:lastModifiedBy>User</cp:lastModifiedBy>
  <cp:revision>14</cp:revision>
  <cp:lastPrinted>1601-01-01T00:00:00Z</cp:lastPrinted>
  <dcterms:created xsi:type="dcterms:W3CDTF">2019-02-26T21:06:13Z</dcterms:created>
  <dcterms:modified xsi:type="dcterms:W3CDTF">2019-03-14T14:32:12Z</dcterms:modified>
</cp:coreProperties>
</file>