
<file path=[Content_Types].xml><?xml version="1.0" encoding="utf-8"?>
<Types xmlns="http://schemas.openxmlformats.org/package/2006/content-types">
  <Default Extension="png" ContentType="image/png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4" r:id="rId1"/>
  </p:sldMasterIdLst>
  <p:notesMasterIdLst>
    <p:notesMasterId r:id="rId13"/>
  </p:notesMasterIdLst>
  <p:sldIdLst>
    <p:sldId id="256" r:id="rId2"/>
    <p:sldId id="265" r:id="rId3"/>
    <p:sldId id="266" r:id="rId4"/>
    <p:sldId id="267" r:id="rId5"/>
    <p:sldId id="268" r:id="rId6"/>
    <p:sldId id="269" r:id="rId7"/>
    <p:sldId id="257" r:id="rId8"/>
    <p:sldId id="260" r:id="rId9"/>
    <p:sldId id="261" r:id="rId10"/>
    <p:sldId id="262" r:id="rId11"/>
    <p:sldId id="263" r:id="rId12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24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58" y="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9205008"/>
        <c:axId val="249205568"/>
      </c:barChart>
      <c:catAx>
        <c:axId val="249205008"/>
        <c:scaling>
          <c:orientation val="minMax"/>
        </c:scaling>
        <c:delete val="0"/>
        <c:axPos val="b"/>
        <c:majorTickMark val="out"/>
        <c:minorTickMark val="none"/>
        <c:tickLblPos val="nextTo"/>
        <c:crossAx val="249205568"/>
        <c:crosses val="autoZero"/>
        <c:auto val="1"/>
        <c:lblAlgn val="ctr"/>
        <c:lblOffset val="100"/>
        <c:noMultiLvlLbl val="0"/>
      </c:catAx>
      <c:valAx>
        <c:axId val="249205568"/>
        <c:scaling>
          <c:orientation val="minMax"/>
        </c:scaling>
        <c:delete val="0"/>
        <c:axPos val="l"/>
        <c:majorGridlines/>
        <c:majorTickMark val="out"/>
        <c:minorTickMark val="none"/>
        <c:tickLblPos val="nextTo"/>
        <c:crossAx val="24920500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ogólnie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1a (turystyczna)</c:v>
                </c:pt>
                <c:pt idx="1">
                  <c:v>1b (ekonomiczna)</c:v>
                </c:pt>
                <c:pt idx="2">
                  <c:v>1c (przyrodnicza)</c:v>
                </c:pt>
                <c:pt idx="3">
                  <c:v>1d (humanistyczna)</c:v>
                </c:pt>
                <c:pt idx="4">
                  <c:v>1e (medialna)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  <c:pt idx="0">
                  <c:v>31</c:v>
                </c:pt>
                <c:pt idx="1">
                  <c:v>32</c:v>
                </c:pt>
                <c:pt idx="2">
                  <c:v>29</c:v>
                </c:pt>
                <c:pt idx="3">
                  <c:v>30</c:v>
                </c:pt>
                <c:pt idx="4">
                  <c:v>31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dziewczyny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1a (turystyczna)</c:v>
                </c:pt>
                <c:pt idx="1">
                  <c:v>1b (ekonomiczna)</c:v>
                </c:pt>
                <c:pt idx="2">
                  <c:v>1c (przyrodnicza)</c:v>
                </c:pt>
                <c:pt idx="3">
                  <c:v>1d (humanistyczna)</c:v>
                </c:pt>
                <c:pt idx="4">
                  <c:v>1e (medialna)</c:v>
                </c:pt>
              </c:strCache>
            </c:strRef>
          </c:cat>
          <c:val>
            <c:numRef>
              <c:f>Arkusz1!$C$2:$C$6</c:f>
              <c:numCache>
                <c:formatCode>General</c:formatCode>
                <c:ptCount val="5"/>
                <c:pt idx="0">
                  <c:v>23</c:v>
                </c:pt>
                <c:pt idx="1">
                  <c:v>12</c:v>
                </c:pt>
                <c:pt idx="2">
                  <c:v>19</c:v>
                </c:pt>
                <c:pt idx="3">
                  <c:v>16</c:v>
                </c:pt>
                <c:pt idx="4">
                  <c:v>28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chłopcy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Arkusz1!$A$2:$A$6</c:f>
              <c:strCache>
                <c:ptCount val="5"/>
                <c:pt idx="0">
                  <c:v>1a (turystyczna)</c:v>
                </c:pt>
                <c:pt idx="1">
                  <c:v>1b (ekonomiczna)</c:v>
                </c:pt>
                <c:pt idx="2">
                  <c:v>1c (przyrodnicza)</c:v>
                </c:pt>
                <c:pt idx="3">
                  <c:v>1d (humanistyczna)</c:v>
                </c:pt>
                <c:pt idx="4">
                  <c:v>1e (medialna)</c:v>
                </c:pt>
              </c:strCache>
            </c:strRef>
          </c:cat>
          <c:val>
            <c:numRef>
              <c:f>Arkusz1!$D$2:$D$6</c:f>
              <c:numCache>
                <c:formatCode>General</c:formatCode>
                <c:ptCount val="5"/>
                <c:pt idx="0">
                  <c:v>8</c:v>
                </c:pt>
                <c:pt idx="1">
                  <c:v>20</c:v>
                </c:pt>
                <c:pt idx="2">
                  <c:v>10</c:v>
                </c:pt>
                <c:pt idx="3">
                  <c:v>14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1840736"/>
        <c:axId val="251841296"/>
      </c:barChart>
      <c:catAx>
        <c:axId val="2518407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51841296"/>
        <c:crosses val="autoZero"/>
        <c:auto val="1"/>
        <c:lblAlgn val="ctr"/>
        <c:lblOffset val="100"/>
        <c:noMultiLvlLbl val="0"/>
      </c:catAx>
      <c:valAx>
        <c:axId val="2518412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184073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619920021938712E-2"/>
          <c:y val="5.1907284189191709E-2"/>
          <c:w val="0.70379425091172532"/>
          <c:h val="0.480221566112563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ogólnie</c:v>
                </c:pt>
              </c:strCache>
            </c:strRef>
          </c:tx>
          <c:invertIfNegative val="0"/>
          <c:cat>
            <c:strRef>
              <c:f>Arkusz1!$A$2:$A$5</c:f>
              <c:strCache>
                <c:ptCount val="4"/>
                <c:pt idx="0">
                  <c:v>2a (turystyczna)</c:v>
                </c:pt>
                <c:pt idx="1">
                  <c:v>2b (ekonomiczna)</c:v>
                </c:pt>
                <c:pt idx="2">
                  <c:v>2c (przyrodnicza)</c:v>
                </c:pt>
                <c:pt idx="3">
                  <c:v>2d (humanistyczna)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>
                  <c:v>25</c:v>
                </c:pt>
                <c:pt idx="1">
                  <c:v>20</c:v>
                </c:pt>
                <c:pt idx="2">
                  <c:v>26</c:v>
                </c:pt>
                <c:pt idx="3">
                  <c:v>24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dziewczyny</c:v>
                </c:pt>
              </c:strCache>
            </c:strRef>
          </c:tx>
          <c:invertIfNegative val="0"/>
          <c:cat>
            <c:strRef>
              <c:f>Arkusz1!$A$2:$A$5</c:f>
              <c:strCache>
                <c:ptCount val="4"/>
                <c:pt idx="0">
                  <c:v>2a (turystyczna)</c:v>
                </c:pt>
                <c:pt idx="1">
                  <c:v>2b (ekonomiczna)</c:v>
                </c:pt>
                <c:pt idx="2">
                  <c:v>2c (przyrodnicza)</c:v>
                </c:pt>
                <c:pt idx="3">
                  <c:v>2d (humanistyczna)</c:v>
                </c:pt>
              </c:strCache>
            </c:strRef>
          </c:cat>
          <c:val>
            <c:numRef>
              <c:f>Arkusz1!$C$2:$C$5</c:f>
              <c:numCache>
                <c:formatCode>General</c:formatCode>
                <c:ptCount val="4"/>
                <c:pt idx="0">
                  <c:v>19</c:v>
                </c:pt>
                <c:pt idx="1">
                  <c:v>9</c:v>
                </c:pt>
                <c:pt idx="2">
                  <c:v>20</c:v>
                </c:pt>
                <c:pt idx="3">
                  <c:v>14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chłopcy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Arkusz1!$A$2:$A$5</c:f>
              <c:strCache>
                <c:ptCount val="4"/>
                <c:pt idx="0">
                  <c:v>2a (turystyczna)</c:v>
                </c:pt>
                <c:pt idx="1">
                  <c:v>2b (ekonomiczna)</c:v>
                </c:pt>
                <c:pt idx="2">
                  <c:v>2c (przyrodnicza)</c:v>
                </c:pt>
                <c:pt idx="3">
                  <c:v>2d (humanistyczna)</c:v>
                </c:pt>
              </c:strCache>
            </c:strRef>
          </c:cat>
          <c:val>
            <c:numRef>
              <c:f>Arkusz1!$D$2:$D$5</c:f>
              <c:numCache>
                <c:formatCode>General</c:formatCode>
                <c:ptCount val="4"/>
                <c:pt idx="0">
                  <c:v>6</c:v>
                </c:pt>
                <c:pt idx="1">
                  <c:v>11</c:v>
                </c:pt>
                <c:pt idx="2">
                  <c:v>6</c:v>
                </c:pt>
                <c:pt idx="3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1845216"/>
        <c:axId val="252921696"/>
      </c:barChart>
      <c:catAx>
        <c:axId val="251845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52921696"/>
        <c:crosses val="autoZero"/>
        <c:auto val="1"/>
        <c:lblAlgn val="ctr"/>
        <c:lblOffset val="100"/>
        <c:noMultiLvlLbl val="0"/>
      </c:catAx>
      <c:valAx>
        <c:axId val="2529216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184521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ogólnie</c:v>
                </c:pt>
              </c:strCache>
            </c:strRef>
          </c:tx>
          <c:invertIfNegative val="0"/>
          <c:cat>
            <c:strRef>
              <c:f>Arkusz1!$A$2:$A$5</c:f>
              <c:strCache>
                <c:ptCount val="4"/>
                <c:pt idx="0">
                  <c:v>3a (turystyczna)</c:v>
                </c:pt>
                <c:pt idx="1">
                  <c:v>3b (ekonomiczna)</c:v>
                </c:pt>
                <c:pt idx="2">
                  <c:v>3c (przyrodnicza)</c:v>
                </c:pt>
                <c:pt idx="3">
                  <c:v>3d (humanistyczna)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>
                  <c:v>28</c:v>
                </c:pt>
                <c:pt idx="1">
                  <c:v>22</c:v>
                </c:pt>
                <c:pt idx="2">
                  <c:v>23</c:v>
                </c:pt>
                <c:pt idx="3">
                  <c:v>30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dziewczyny</c:v>
                </c:pt>
              </c:strCache>
            </c:strRef>
          </c:tx>
          <c:invertIfNegative val="0"/>
          <c:cat>
            <c:strRef>
              <c:f>Arkusz1!$A$2:$A$5</c:f>
              <c:strCache>
                <c:ptCount val="4"/>
                <c:pt idx="0">
                  <c:v>3a (turystyczna)</c:v>
                </c:pt>
                <c:pt idx="1">
                  <c:v>3b (ekonomiczna)</c:v>
                </c:pt>
                <c:pt idx="2">
                  <c:v>3c (przyrodnicza)</c:v>
                </c:pt>
                <c:pt idx="3">
                  <c:v>3d (humanistyczna)</c:v>
                </c:pt>
              </c:strCache>
            </c:strRef>
          </c:cat>
          <c:val>
            <c:numRef>
              <c:f>Arkusz1!$C$2:$C$5</c:f>
              <c:numCache>
                <c:formatCode>General</c:formatCode>
                <c:ptCount val="4"/>
                <c:pt idx="0">
                  <c:v>15</c:v>
                </c:pt>
                <c:pt idx="1">
                  <c:v>10</c:v>
                </c:pt>
                <c:pt idx="2">
                  <c:v>20</c:v>
                </c:pt>
                <c:pt idx="3">
                  <c:v>15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chłopcy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Arkusz1!$A$2:$A$5</c:f>
              <c:strCache>
                <c:ptCount val="4"/>
                <c:pt idx="0">
                  <c:v>3a (turystyczna)</c:v>
                </c:pt>
                <c:pt idx="1">
                  <c:v>3b (ekonomiczna)</c:v>
                </c:pt>
                <c:pt idx="2">
                  <c:v>3c (przyrodnicza)</c:v>
                </c:pt>
                <c:pt idx="3">
                  <c:v>3d (humanistyczna)</c:v>
                </c:pt>
              </c:strCache>
            </c:strRef>
          </c:cat>
          <c:val>
            <c:numRef>
              <c:f>Arkusz1!$D$2:$D$5</c:f>
              <c:numCache>
                <c:formatCode>General</c:formatCode>
                <c:ptCount val="4"/>
                <c:pt idx="0">
                  <c:v>13</c:v>
                </c:pt>
                <c:pt idx="1">
                  <c:v>12</c:v>
                </c:pt>
                <c:pt idx="2">
                  <c:v>3</c:v>
                </c:pt>
                <c:pt idx="3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2925056"/>
        <c:axId val="252925616"/>
      </c:barChart>
      <c:catAx>
        <c:axId val="2529250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52925616"/>
        <c:crosses val="autoZero"/>
        <c:auto val="1"/>
        <c:lblAlgn val="ctr"/>
        <c:lblOffset val="100"/>
        <c:noMultiLvlLbl val="0"/>
      </c:catAx>
      <c:valAx>
        <c:axId val="2529256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5292505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2051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29187" cy="369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2" name="Rectangle 4"/>
          <p:cNvSpPr>
            <a:spLocks noGrp="1" noChangeArrowheads="1"/>
          </p:cNvSpPr>
          <p:nvPr>
            <p:ph type="body"/>
          </p:nvPr>
        </p:nvSpPr>
        <p:spPr bwMode="auto">
          <a:xfrm>
            <a:off x="1169988" y="5086350"/>
            <a:ext cx="5221287" cy="410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33376847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35371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8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61871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106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42102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0775" cy="36972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2875" cy="41036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99659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0775" cy="36972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2875" cy="41036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27777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0775" cy="36972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2875" cy="41036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89396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333" y="-9334"/>
            <a:ext cx="10109072" cy="7578343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6403" y="2650553"/>
            <a:ext cx="6423553" cy="1814743"/>
          </a:xfrm>
        </p:spPr>
        <p:txBody>
          <a:bodyPr anchor="b">
            <a:noAutofit/>
          </a:bodyPr>
          <a:lstStyle>
            <a:lvl1pPr algn="r">
              <a:defRPr sz="5952">
                <a:solidFill>
                  <a:schemeClr val="accent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6403" y="4465295"/>
            <a:ext cx="6423553" cy="1209128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A650A-8BD1-4FDE-9899-1C20DF4B7708}" type="datetimeFigureOut">
              <a:rPr lang="en-US" smtClean="0"/>
              <a:t>3/14/2019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42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2" y="671971"/>
            <a:ext cx="6997914" cy="3751839"/>
          </a:xfrm>
        </p:spPr>
        <p:txBody>
          <a:bodyPr anchor="ctr">
            <a:normAutofit/>
          </a:bodyPr>
          <a:lstStyle>
            <a:lvl1pPr algn="l">
              <a:defRPr sz="485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2" y="4927788"/>
            <a:ext cx="6997914" cy="1731695"/>
          </a:xfrm>
        </p:spPr>
        <p:txBody>
          <a:bodyPr anchor="ctr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3A2E-6632-4F9D-8728-2CF59ACBBE60}" type="datetimeFigureOut">
              <a:rPr lang="en-US" smtClean="0"/>
              <a:t>3/14/2019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826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257" y="671971"/>
            <a:ext cx="6694159" cy="3331857"/>
          </a:xfrm>
        </p:spPr>
        <p:txBody>
          <a:bodyPr anchor="ctr">
            <a:normAutofit/>
          </a:bodyPr>
          <a:lstStyle>
            <a:lvl1pPr algn="l">
              <a:defRPr sz="485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13857" y="4003828"/>
            <a:ext cx="5974958" cy="419982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76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27788"/>
            <a:ext cx="6997915" cy="1731695"/>
          </a:xfrm>
        </p:spPr>
        <p:txBody>
          <a:bodyPr anchor="ctr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3A2E-6632-4F9D-8728-2CF59ACBBE60}" type="datetimeFigureOut">
              <a:rPr lang="en-US" smtClean="0"/>
              <a:t>3/14/2019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32156" y="871246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38870" y="3181894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4819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0" y="2129659"/>
            <a:ext cx="6997915" cy="2861014"/>
          </a:xfrm>
        </p:spPr>
        <p:txBody>
          <a:bodyPr anchor="b">
            <a:normAutofit/>
          </a:bodyPr>
          <a:lstStyle>
            <a:lvl1pPr algn="l">
              <a:defRPr sz="485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0673"/>
            <a:ext cx="6997915" cy="1668810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3A2E-6632-4F9D-8728-2CF59ACBBE60}" type="datetimeFigureOut">
              <a:rPr lang="en-US" smtClean="0"/>
              <a:t>3/14/2019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771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257" y="671971"/>
            <a:ext cx="6694159" cy="3331857"/>
          </a:xfrm>
        </p:spPr>
        <p:txBody>
          <a:bodyPr anchor="ctr">
            <a:normAutofit/>
          </a:bodyPr>
          <a:lstStyle>
            <a:lvl1pPr algn="l">
              <a:defRPr sz="485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2038" y="4423810"/>
            <a:ext cx="6997916" cy="56686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46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0673"/>
            <a:ext cx="6997915" cy="1668810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3A2E-6632-4F9D-8728-2CF59ACBBE60}" type="datetimeFigureOut">
              <a:rPr lang="en-US" smtClean="0"/>
              <a:t>3/14/2019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32156" y="871246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38870" y="3181894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6402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930" y="671971"/>
            <a:ext cx="6991025" cy="3331857"/>
          </a:xfrm>
        </p:spPr>
        <p:txBody>
          <a:bodyPr anchor="ctr">
            <a:normAutofit/>
          </a:bodyPr>
          <a:lstStyle>
            <a:lvl1pPr algn="l">
              <a:defRPr sz="485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2038" y="4423810"/>
            <a:ext cx="6997916" cy="56686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46">
                <a:solidFill>
                  <a:schemeClr val="accent1"/>
                </a:solidFill>
              </a:defRPr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0673"/>
            <a:ext cx="6997915" cy="1668810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3A2E-6632-4F9D-8728-2CF59ACBBE60}" type="datetimeFigureOut">
              <a:rPr lang="en-US" smtClean="0"/>
              <a:t>3/14/2019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087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3262D-6073-4A30-973C-53BE1D29884A}" type="datetimeFigureOut">
              <a:rPr lang="en-US" smtClean="0"/>
              <a:t>3/14/2019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356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89572" y="671972"/>
            <a:ext cx="1079072" cy="5788752"/>
          </a:xfrm>
        </p:spPr>
        <p:txBody>
          <a:bodyPr vert="eaVert" anchor="ctr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2041" y="671972"/>
            <a:ext cx="5727155" cy="578875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AB0AF-EEE9-4421-9298-EB11A547E63F}" type="datetimeFigureOut">
              <a:rPr lang="en-US" smtClean="0"/>
              <a:t>3/14/2019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549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07E61-D2F8-452B-B53A-91FE1E439E24}" type="datetimeFigureOut">
              <a:rPr lang="en-US" smtClean="0"/>
              <a:t>3/14/2019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681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0" y="2977208"/>
            <a:ext cx="6997915" cy="2013467"/>
          </a:xfrm>
        </p:spPr>
        <p:txBody>
          <a:bodyPr anchor="b"/>
          <a:lstStyle>
            <a:lvl1pPr algn="l">
              <a:defRPr sz="4409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0673"/>
            <a:ext cx="6997915" cy="948432"/>
          </a:xfrm>
        </p:spPr>
        <p:txBody>
          <a:bodyPr anchor="t"/>
          <a:lstStyle>
            <a:lvl1pPr marL="0" indent="0" algn="l">
              <a:buNone/>
              <a:defRPr sz="220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0D44C-5E2F-400D-88F9-B60B318A44C9}" type="datetimeFigureOut">
              <a:rPr lang="en-US" smtClean="0"/>
              <a:t>3/14/2019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870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2" y="671971"/>
            <a:ext cx="6997914" cy="1455937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2042" y="2381649"/>
            <a:ext cx="3404426" cy="4277832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5529" y="2381651"/>
            <a:ext cx="3404427" cy="4277834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3A57-F65A-4C42-9156-7629C10666E9}" type="datetimeFigureOut">
              <a:rPr lang="en-US" smtClean="0"/>
              <a:t>3/14/2019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694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671971"/>
            <a:ext cx="6997913" cy="1455937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1" y="2382084"/>
            <a:ext cx="3407251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2041" y="3017307"/>
            <a:ext cx="3407251" cy="364217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62702" y="2382084"/>
            <a:ext cx="3407251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62702" y="3017307"/>
            <a:ext cx="3407251" cy="364217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FBF0B-319E-4F95-BA43-902EB3DC9783}" type="datetimeFigureOut">
              <a:rPr lang="en-US" smtClean="0"/>
              <a:t>3/14/2019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088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671971"/>
            <a:ext cx="6997914" cy="1455937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158B3-6703-4BBB-A09E-33FD65E7DB24}" type="datetimeFigureOut">
              <a:rPr lang="en-US" smtClean="0"/>
              <a:t>3/14/2019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706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E9955-2DD3-491E-92B6-7018343227CE}" type="datetimeFigureOut">
              <a:rPr lang="en-US" smtClean="0"/>
              <a:t>3/14/2019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781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1651933"/>
            <a:ext cx="3075982" cy="1409272"/>
          </a:xfrm>
        </p:spPr>
        <p:txBody>
          <a:bodyPr anchor="b">
            <a:normAutofit/>
          </a:bodyPr>
          <a:lstStyle>
            <a:lvl1pPr>
              <a:defRPr sz="2205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7083" y="567610"/>
            <a:ext cx="3732871" cy="6091873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2041" y="3061205"/>
            <a:ext cx="3075982" cy="2848876"/>
          </a:xfrm>
        </p:spPr>
        <p:txBody>
          <a:bodyPr>
            <a:normAutofit/>
          </a:bodyPr>
          <a:lstStyle>
            <a:lvl1pPr marL="0" indent="0">
              <a:buNone/>
              <a:defRPr sz="1543"/>
            </a:lvl1pPr>
            <a:lvl2pPr marL="377979" indent="0">
              <a:buNone/>
              <a:defRPr sz="1157"/>
            </a:lvl2pPr>
            <a:lvl3pPr marL="755957" indent="0">
              <a:buNone/>
              <a:defRPr sz="992"/>
            </a:lvl3pPr>
            <a:lvl4pPr marL="1133936" indent="0">
              <a:buNone/>
              <a:defRPr sz="827"/>
            </a:lvl4pPr>
            <a:lvl5pPr marL="1511915" indent="0">
              <a:buNone/>
              <a:defRPr sz="827"/>
            </a:lvl5pPr>
            <a:lvl6pPr marL="1889893" indent="0">
              <a:buNone/>
              <a:defRPr sz="827"/>
            </a:lvl6pPr>
            <a:lvl7pPr marL="2267872" indent="0">
              <a:buNone/>
              <a:defRPr sz="827"/>
            </a:lvl7pPr>
            <a:lvl8pPr marL="2645851" indent="0">
              <a:buNone/>
              <a:defRPr sz="827"/>
            </a:lvl8pPr>
            <a:lvl9pPr marL="3023829" indent="0">
              <a:buNone/>
              <a:defRPr sz="827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88A28-1D79-4F41-9521-CF26BB2C7EE3}" type="datetimeFigureOut">
              <a:rPr lang="en-US" smtClean="0"/>
              <a:t>3/14/2019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007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5291772"/>
            <a:ext cx="6997914" cy="624724"/>
          </a:xfrm>
        </p:spPr>
        <p:txBody>
          <a:bodyPr anchor="b">
            <a:normAutofit/>
          </a:bodyPr>
          <a:lstStyle>
            <a:lvl1pPr algn="l">
              <a:defRPr sz="2646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2041" y="671971"/>
            <a:ext cx="6997914" cy="4239192"/>
          </a:xfrm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2041" y="5916496"/>
            <a:ext cx="6997914" cy="742987"/>
          </a:xfrm>
        </p:spPr>
        <p:txBody>
          <a:bodyPr>
            <a:normAutofit/>
          </a:bodyPr>
          <a:lstStyle>
            <a:lvl1pPr marL="0" indent="0">
              <a:buNone/>
              <a:defRPr sz="132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9950-AF07-4F2A-A949-E1C816A93B30}" type="datetimeFigureOut">
              <a:rPr lang="en-US" smtClean="0"/>
              <a:t>3/14/2019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496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9334" y="-9334"/>
            <a:ext cx="10109073" cy="7578343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2041" y="671971"/>
            <a:ext cx="6997913" cy="14559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1" y="2381651"/>
            <a:ext cx="6997914" cy="42778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58922" y="6659484"/>
            <a:ext cx="7542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43A2E-6632-4F9D-8728-2CF59ACBBE60}" type="datetimeFigureOut">
              <a:rPr lang="en-US" smtClean="0"/>
              <a:t>3/14/2019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2041" y="6659484"/>
            <a:ext cx="509650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808" y="6659484"/>
            <a:ext cx="56514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146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503972" rtl="0" eaLnBrk="1" latinLnBrk="0" hangingPunct="1">
        <a:spcBef>
          <a:spcPct val="0"/>
        </a:spcBef>
        <a:buNone/>
        <a:defRPr sz="396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979" indent="-377979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8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18954" indent="-314982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6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59929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54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763900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267872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771844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275815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779787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283758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Users\admin\Downloads\1080p%201.mov" TargetMode="External"/><Relationship Id="rId1" Type="http://schemas.microsoft.com/office/2007/relationships/media" Target="file:///C:\Users\admin\Downloads\1080p%201.mov" TargetMode="External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Wykres_programu_Microsoft_Excel1.xls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6602" y="916558"/>
            <a:ext cx="8609012" cy="126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9pPr>
          </a:lstStyle>
          <a:p>
            <a:pPr algn="ctr" eaLnBrk="1">
              <a:lnSpc>
                <a:spcPct val="93000"/>
              </a:lnSpc>
              <a:buClrTx/>
              <a:buFontTx/>
              <a:buNone/>
            </a:pPr>
            <a:r>
              <a:rPr lang="pl-PL" altLang="pl-PL" sz="6000" u="sng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Szkoła w </a:t>
            </a:r>
            <a:r>
              <a:rPr lang="pl-PL" altLang="pl-PL" sz="6000" u="sng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liczbach</a:t>
            </a:r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-504304" y="1979637"/>
            <a:ext cx="9721080" cy="4114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9pPr>
          </a:lstStyle>
          <a:p>
            <a:pPr algn="ctr" eaLnBrk="1">
              <a:lnSpc>
                <a:spcPct val="93000"/>
              </a:lnSpc>
              <a:spcAft>
                <a:spcPts val="600"/>
              </a:spcAft>
              <a:buClrTx/>
              <a:buFontTx/>
              <a:buNone/>
            </a:pPr>
            <a:r>
              <a:rPr lang="pl-PL" altLang="pl-PL" sz="4000" i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LXXVIII </a:t>
            </a:r>
            <a:r>
              <a:rPr lang="pl-PL" altLang="pl-PL" sz="4000" i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Liceum Ogólnokształcące </a:t>
            </a:r>
            <a:endParaRPr lang="pl-PL" altLang="pl-PL" sz="4000" i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algn="ctr" eaLnBrk="1">
              <a:lnSpc>
                <a:spcPct val="93000"/>
              </a:lnSpc>
              <a:spcAft>
                <a:spcPts val="600"/>
              </a:spcAft>
              <a:buClrTx/>
              <a:buFontTx/>
              <a:buNone/>
            </a:pPr>
            <a:r>
              <a:rPr lang="pl-PL" altLang="pl-PL" sz="3968" i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im. </a:t>
            </a:r>
            <a:r>
              <a:rPr lang="pl-PL" altLang="pl-PL" sz="3968" i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Marii </a:t>
            </a:r>
          </a:p>
          <a:p>
            <a:pPr algn="ctr" eaLnBrk="1">
              <a:lnSpc>
                <a:spcPct val="93000"/>
              </a:lnSpc>
              <a:spcAft>
                <a:spcPts val="600"/>
              </a:spcAft>
              <a:buClrTx/>
              <a:buFontTx/>
              <a:buNone/>
            </a:pPr>
            <a:r>
              <a:rPr lang="pl-PL" altLang="pl-PL" sz="3968" i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Pawlikowskiej </a:t>
            </a:r>
            <a:r>
              <a:rPr lang="pl-PL" altLang="pl-PL" sz="3968" i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- Jasnorzewskiej</a:t>
            </a:r>
          </a:p>
          <a:p>
            <a:pPr algn="ctr" eaLnBrk="1">
              <a:lnSpc>
                <a:spcPct val="93000"/>
              </a:lnSpc>
              <a:buClrTx/>
              <a:buFontTx/>
              <a:buNone/>
            </a:pPr>
            <a:endParaRPr lang="pl-PL" altLang="pl-PL" dirty="0">
              <a:solidFill>
                <a:srgbClr val="99284C"/>
              </a:solidFill>
            </a:endParaRPr>
          </a:p>
        </p:txBody>
      </p:sp>
    </p:spTree>
  </p:cSld>
  <p:clrMapOvr>
    <a:masterClrMapping/>
  </p:clrMapOvr>
  <p:transition advTm="231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396069" y="1454364"/>
            <a:ext cx="7560840" cy="910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9pPr>
          </a:lstStyle>
          <a:p>
            <a:pPr eaLnBrk="1">
              <a:lnSpc>
                <a:spcPct val="93000"/>
              </a:lnSpc>
              <a:buClrTx/>
              <a:buFontTx/>
              <a:buNone/>
            </a:pPr>
            <a:r>
              <a:rPr lang="pl-PL" altLang="pl-PL" sz="1900" dirty="0">
                <a:solidFill>
                  <a:schemeClr val="tx1"/>
                </a:solidFill>
              </a:rPr>
              <a:t>Diagram obok przedstawia nasze podsumowanie zbiórki monet </a:t>
            </a:r>
            <a:endParaRPr lang="pl-PL" altLang="pl-PL" sz="1900" dirty="0" smtClean="0">
              <a:solidFill>
                <a:schemeClr val="tx1"/>
              </a:solidFill>
            </a:endParaRPr>
          </a:p>
          <a:p>
            <a:pPr eaLnBrk="1">
              <a:lnSpc>
                <a:spcPct val="93000"/>
              </a:lnSpc>
              <a:buClrTx/>
              <a:buFontTx/>
              <a:buNone/>
            </a:pPr>
            <a:r>
              <a:rPr lang="pl-PL" altLang="pl-PL" sz="1900" dirty="0" smtClean="0">
                <a:solidFill>
                  <a:schemeClr val="tx1"/>
                </a:solidFill>
              </a:rPr>
              <a:t>w </a:t>
            </a:r>
            <a:r>
              <a:rPr lang="pl-PL" altLang="pl-PL" sz="1900" dirty="0">
                <a:solidFill>
                  <a:schemeClr val="tx1"/>
                </a:solidFill>
              </a:rPr>
              <a:t>ramach akcji „Góra Grosza”. </a:t>
            </a:r>
          </a:p>
          <a:p>
            <a:pPr eaLnBrk="1">
              <a:lnSpc>
                <a:spcPct val="93000"/>
              </a:lnSpc>
              <a:buClrTx/>
              <a:buFontTx/>
              <a:buNone/>
            </a:pPr>
            <a:endParaRPr lang="pl-PL" altLang="pl-PL" sz="1900" dirty="0">
              <a:solidFill>
                <a:srgbClr val="0070C0"/>
              </a:solidFill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43768" y="251445"/>
            <a:ext cx="8605837" cy="125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9pPr>
          </a:lstStyle>
          <a:p>
            <a:pPr algn="ctr" eaLnBrk="1">
              <a:lnSpc>
                <a:spcPct val="93000"/>
              </a:lnSpc>
              <a:buClrTx/>
              <a:buFontTx/>
              <a:buNone/>
            </a:pPr>
            <a:r>
              <a:rPr lang="pl-PL" altLang="pl-PL" sz="3968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Akcja „Góra Grosza</a:t>
            </a:r>
            <a:r>
              <a:rPr lang="pl-PL" altLang="pl-PL" sz="3968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”</a:t>
            </a:r>
            <a:endParaRPr lang="pl-PL" altLang="pl-PL" sz="3968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1"/>
          <p:cNvPicPr/>
          <p:nvPr/>
        </p:nvPicPr>
        <p:blipFill>
          <a:blip r:embed="rId3">
            <a:duotone>
              <a:prstClr val="black"/>
              <a:srgbClr val="70AD4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98" y="2364679"/>
            <a:ext cx="7345045" cy="410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 advTm="686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741363" y="700088"/>
            <a:ext cx="8605837" cy="125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9pPr>
          </a:lstStyle>
          <a:p>
            <a:pPr algn="ctr" eaLnBrk="1">
              <a:lnSpc>
                <a:spcPct val="93000"/>
              </a:lnSpc>
              <a:buClrTx/>
              <a:buFontTx/>
              <a:buNone/>
            </a:pPr>
            <a:r>
              <a:rPr lang="pl-PL" altLang="pl-PL" b="1" i="1">
                <a:solidFill>
                  <a:srgbClr val="99284C"/>
                </a:solidFill>
              </a:rPr>
              <a:t>Nasi uczniowie w trakcie realizacji projektu </a:t>
            </a:r>
            <a:br>
              <a:rPr lang="pl-PL" altLang="pl-PL" b="1" i="1">
                <a:solidFill>
                  <a:srgbClr val="99284C"/>
                </a:solidFill>
              </a:rPr>
            </a:br>
            <a:r>
              <a:rPr lang="pl-PL" altLang="pl-PL" b="1" i="1">
                <a:solidFill>
                  <a:srgbClr val="99284C"/>
                </a:solidFill>
              </a:rPr>
              <a:t>„Szkoła w liczbach”</a:t>
            </a:r>
          </a:p>
        </p:txBody>
      </p:sp>
      <p:pic>
        <p:nvPicPr>
          <p:cNvPr id="10242" name="1080p 1.mov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63" y="1958975"/>
            <a:ext cx="7835900" cy="444023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116732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2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242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2943" objId="10242"/>
        <p14:triggerEvt type="onClick" time="2943" objId="10242"/>
        <p14:stopEvt time="110358" objId="10242"/>
        <p14:playEvt time="111156" objId="10242"/>
        <p14:triggerEvt type="onClick" time="111156" objId="10242"/>
        <p14:pauseEvt time="112542" objId="10242"/>
        <p14:triggerEvt type="onClick" time="112542" objId="10242"/>
        <p14:stopEvt time="116732" objId="1024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Uczniowie w naszej szkole </a:t>
            </a:r>
            <a:br>
              <a:rPr lang="pl-PL" dirty="0" smtClean="0"/>
            </a:br>
            <a:r>
              <a:rPr lang="pl-PL" dirty="0" smtClean="0"/>
              <a:t>Klasy pierwsze:</a:t>
            </a: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236735" y="1889906"/>
          <a:ext cx="9071610" cy="4989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Wykres 4"/>
          <p:cNvGraphicFramePr/>
          <p:nvPr>
            <p:extLst>
              <p:ext uri="{D42A27DB-BD31-4B8C-83A1-F6EECF244321}">
                <p14:modId xmlns:p14="http://schemas.microsoft.com/office/powerpoint/2010/main" val="394661527"/>
              </p:ext>
            </p:extLst>
          </p:nvPr>
        </p:nvGraphicFramePr>
        <p:xfrm>
          <a:off x="1654184" y="2126146"/>
          <a:ext cx="6693509" cy="5118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0745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96"/>
    </mc:Choice>
    <mc:Fallback xmlns="">
      <p:transition spd="slow" advTm="7096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Uczniowie w naszej szkole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Klasy drugie:</a:t>
            </a: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4944442"/>
              </p:ext>
            </p:extLst>
          </p:nvPr>
        </p:nvGraphicFramePr>
        <p:xfrm>
          <a:off x="359792" y="2267669"/>
          <a:ext cx="8079427" cy="4311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4104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59"/>
    </mc:Choice>
    <mc:Fallback xmlns="">
      <p:transition spd="slow" advTm="6559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Uczniowie w naszej szkole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Klasy trzecie:</a:t>
            </a: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9379569"/>
              </p:ext>
            </p:extLst>
          </p:nvPr>
        </p:nvGraphicFramePr>
        <p:xfrm>
          <a:off x="215776" y="2127908"/>
          <a:ext cx="8315669" cy="4331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68718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69"/>
    </mc:Choice>
    <mc:Fallback xmlns="">
      <p:transition spd="slow" advTm="5369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5776" y="323453"/>
            <a:ext cx="9071610" cy="1259946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Przykładowe pomieszczenia w szkole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 smtClean="0"/>
              <a:t>ich powierzchnie:</a:t>
            </a:r>
            <a:endParaRPr lang="pl-PL" dirty="0"/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1763613"/>
            <a:ext cx="8138865" cy="476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26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76"/>
    </mc:Choice>
    <mc:Fallback xmlns="">
      <p:transition spd="slow" advTm="6776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Wybrane sale językowe i ich powierzchnie:</a:t>
            </a: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8385040"/>
              </p:ext>
            </p:extLst>
          </p:nvPr>
        </p:nvGraphicFramePr>
        <p:xfrm>
          <a:off x="174553" y="2411685"/>
          <a:ext cx="7992888" cy="27543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8222"/>
                <a:gridCol w="1998222"/>
                <a:gridCol w="1998222"/>
                <a:gridCol w="1998222"/>
              </a:tblGrid>
              <a:tr h="705570"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Numer sali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Przeznaczenie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Powierzchnia w m2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Położenie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</a:tr>
              <a:tr h="408782"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215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Jęz. włoski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33,2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2 piętro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</a:tr>
              <a:tr h="408782"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208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Jęz. niemiecki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49,5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2 piętro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</a:tr>
              <a:tr h="408782"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110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Jęz. hiszpański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50,5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1 piętro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</a:tr>
              <a:tr h="408782"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206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Jęz. rosyjski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50,5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2 piętro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</a:tr>
              <a:tr h="408782"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202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Jęz.</a:t>
                      </a:r>
                      <a:r>
                        <a:rPr lang="pl-PL" sz="2000" baseline="0" dirty="0" smtClean="0"/>
                        <a:t> francuski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50,5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  <a:tc>
                  <a:txBody>
                    <a:bodyPr/>
                    <a:lstStyle/>
                    <a:p>
                      <a:r>
                        <a:rPr lang="pl-PL" sz="2000" dirty="0" smtClean="0"/>
                        <a:t>2 piętro</a:t>
                      </a:r>
                      <a:endParaRPr lang="pl-PL" sz="2000" dirty="0"/>
                    </a:p>
                  </a:txBody>
                  <a:tcPr marL="100796" marR="100796" marT="50398" marB="50398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894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64"/>
    </mc:Choice>
    <mc:Fallback xmlns="">
      <p:transition spd="slow" advTm="6064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-216272" y="827509"/>
            <a:ext cx="8609012" cy="126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 anchor="ctr"/>
          <a:lstStyle>
            <a:lvl1pPr marL="215900" indent="-212725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1pPr>
            <a:lvl2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2pPr>
            <a:lvl3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3pPr>
            <a:lvl4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4pPr>
            <a:lvl5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9pPr>
          </a:lstStyle>
          <a:p>
            <a:pPr algn="ctr" eaLnBrk="1">
              <a:lnSpc>
                <a:spcPct val="93000"/>
              </a:lnSpc>
              <a:buClrTx/>
              <a:buFontTx/>
              <a:buNone/>
            </a:pPr>
            <a:r>
              <a:rPr lang="pl-PL" altLang="pl-PL" sz="3968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Średni wynik matury z matematyki</a:t>
            </a:r>
          </a:p>
        </p:txBody>
      </p:sp>
      <p:graphicFrame>
        <p:nvGraphicFramePr>
          <p:cNvPr id="4098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025513"/>
              </p:ext>
            </p:extLst>
          </p:nvPr>
        </p:nvGraphicFramePr>
        <p:xfrm>
          <a:off x="1079872" y="3131765"/>
          <a:ext cx="6264695" cy="151216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087699"/>
                <a:gridCol w="2087699"/>
                <a:gridCol w="2089297"/>
              </a:tblGrid>
              <a:tr h="756084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1pPr>
                      <a:lvl2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2pPr>
                      <a:lvl3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3pPr>
                      <a:lvl4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4pPr>
                      <a:lvl5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Matura 2016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000" marR="90000" marT="111384" marB="46800" horzOverflow="overflow"/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1pPr>
                      <a:lvl2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2pPr>
                      <a:lvl3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3pPr>
                      <a:lvl4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4pPr>
                      <a:lvl5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Matura 2017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000" marR="90000" marT="111384" marB="46800" horzOverflow="overflow"/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1pPr>
                      <a:lvl2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2pPr>
                      <a:lvl3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3pPr>
                      <a:lvl4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4pPr>
                      <a:lvl5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Matura 2018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000" marR="90000" marT="111384" marB="46800" horzOverflow="overflow"/>
                </a:tc>
              </a:tr>
              <a:tr h="756084"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1pPr>
                      <a:lvl2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2pPr>
                      <a:lvl3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3pPr>
                      <a:lvl4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4pPr>
                      <a:lvl5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57</a:t>
                      </a: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000" marR="90000" marT="111384" marB="46800" anchor="ctr" horzOverflow="overflow"/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1pPr>
                      <a:lvl2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2pPr>
                      <a:lvl3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3pPr>
                      <a:lvl4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4pPr>
                      <a:lvl5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58</a:t>
                      </a: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000" marR="90000" marT="111384" marB="46800" anchor="ctr" horzOverflow="overflow"/>
                </a:tc>
                <a:tc>
                  <a:txBody>
                    <a:bodyPr/>
                    <a:lstStyle>
                      <a:lvl1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1pPr>
                      <a:lvl2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2pPr>
                      <a:lvl3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3pPr>
                      <a:lvl4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4pPr>
                      <a:lvl5pPr>
                        <a:lnSpc>
                          <a:spcPct val="93000"/>
                        </a:lnSpc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333333"/>
                          </a:solidFill>
                          <a:latin typeface="Arial" panose="020B0604020202020204" pitchFamily="34" charset="0"/>
                          <a:ea typeface="msmincho" charset="0"/>
                          <a:cs typeface="msmincho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0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58</a:t>
                      </a: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000" marR="90000" marT="111384" marB="46800" anchor="ctr" horzOverflow="overflow"/>
                </a:tc>
              </a:tr>
            </a:tbl>
          </a:graphicData>
        </a:graphic>
      </p:graphicFrame>
    </p:spTree>
  </p:cSld>
  <p:clrMapOvr>
    <a:masterClrMapping/>
  </p:clrMapOvr>
  <p:transition advTm="3259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224274" y="331415"/>
            <a:ext cx="8609012" cy="126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2124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9pPr>
          </a:lstStyle>
          <a:p>
            <a:pPr algn="ctr" eaLnBrk="1">
              <a:lnSpc>
                <a:spcPct val="93000"/>
              </a:lnSpc>
              <a:buClrTx/>
              <a:buFontTx/>
              <a:buNone/>
            </a:pPr>
            <a:r>
              <a:rPr lang="pl-PL" altLang="pl-PL" sz="3968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Średnia wieku naszej kadry</a:t>
            </a:r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2846061"/>
              </p:ext>
            </p:extLst>
          </p:nvPr>
        </p:nvGraphicFramePr>
        <p:xfrm>
          <a:off x="228045" y="1593477"/>
          <a:ext cx="7902583" cy="40499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Wykres" r:id="rId4" imgW="8364437" imgH="3316511" progId="Excel.Chart.8">
                  <p:embed/>
                </p:oleObj>
              </mc:Choice>
              <mc:Fallback>
                <p:oleObj name="Wykres" r:id="rId4" imgW="8364437" imgH="3316511" progId="Excel.Char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045" y="1593477"/>
                        <a:ext cx="7902583" cy="4049935"/>
                      </a:xfrm>
                      <a:prstGeom prst="rect">
                        <a:avLst/>
                      </a:prstGeom>
                      <a:noFill/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8969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828675" y="2817813"/>
            <a:ext cx="6299200" cy="3357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1pPr>
            <a:lvl2pPr marL="611188" indent="-2349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9pPr>
          </a:lstStyle>
          <a:p>
            <a:pPr eaLnBrk="1">
              <a:lnSpc>
                <a:spcPct val="93000"/>
              </a:lnSpc>
              <a:buClrTx/>
              <a:buFontTx/>
              <a:buNone/>
            </a:pPr>
            <a:endParaRPr lang="pl-PL" altLang="pl-PL" sz="1900" dirty="0">
              <a:solidFill>
                <a:srgbClr val="0070C0"/>
              </a:solidFill>
            </a:endParaRPr>
          </a:p>
          <a:p>
            <a:pPr eaLnBrk="1">
              <a:lnSpc>
                <a:spcPct val="93000"/>
              </a:lnSpc>
              <a:buClrTx/>
              <a:buFontTx/>
              <a:buNone/>
            </a:pPr>
            <a:r>
              <a:rPr lang="pl-PL" altLang="pl-PL" sz="1900" dirty="0">
                <a:solidFill>
                  <a:schemeClr val="tx1"/>
                </a:solidFill>
              </a:rPr>
              <a:t>Zebraliśmy 248,42 zł i jednocześnie 5153 monety:</a:t>
            </a:r>
          </a:p>
          <a:p>
            <a:pPr eaLnBrk="1">
              <a:lnSpc>
                <a:spcPct val="93000"/>
              </a:lnSpc>
              <a:buClrTx/>
              <a:buFontTx/>
              <a:buNone/>
            </a:pPr>
            <a:endParaRPr lang="pl-PL" altLang="pl-PL" sz="1900" dirty="0">
              <a:solidFill>
                <a:schemeClr val="tx1"/>
              </a:solidFill>
            </a:endParaRPr>
          </a:p>
          <a:p>
            <a:pPr lvl="1" eaLnBrk="1">
              <a:lnSpc>
                <a:spcPct val="93000"/>
              </a:lnSpc>
              <a:buFont typeface="Arial" panose="020B0604020202020204" pitchFamily="34" charset="0"/>
              <a:buChar char="•"/>
            </a:pPr>
            <a:r>
              <a:rPr lang="pl-PL" altLang="pl-PL" sz="1900" dirty="0">
                <a:solidFill>
                  <a:schemeClr val="tx1"/>
                </a:solidFill>
              </a:rPr>
              <a:t>1 gr x 2825 szt. = 28,25 zł</a:t>
            </a:r>
          </a:p>
          <a:p>
            <a:pPr lvl="1" eaLnBrk="1">
              <a:lnSpc>
                <a:spcPct val="93000"/>
              </a:lnSpc>
              <a:buFont typeface="Arial" panose="020B0604020202020204" pitchFamily="34" charset="0"/>
              <a:buChar char="•"/>
            </a:pPr>
            <a:r>
              <a:rPr lang="pl-PL" altLang="pl-PL" sz="1900" dirty="0">
                <a:solidFill>
                  <a:schemeClr val="tx1"/>
                </a:solidFill>
              </a:rPr>
              <a:t>2 gr x 946 szt. = 18,92 zł</a:t>
            </a:r>
          </a:p>
          <a:p>
            <a:pPr lvl="1" eaLnBrk="1">
              <a:lnSpc>
                <a:spcPct val="93000"/>
              </a:lnSpc>
              <a:buFont typeface="Arial" panose="020B0604020202020204" pitchFamily="34" charset="0"/>
              <a:buChar char="•"/>
            </a:pPr>
            <a:r>
              <a:rPr lang="pl-PL" altLang="pl-PL" sz="1900" dirty="0">
                <a:solidFill>
                  <a:schemeClr val="tx1"/>
                </a:solidFill>
              </a:rPr>
              <a:t>5 gr x 823 szt. = 41,15 zł</a:t>
            </a:r>
          </a:p>
          <a:p>
            <a:pPr lvl="1" eaLnBrk="1">
              <a:lnSpc>
                <a:spcPct val="93000"/>
              </a:lnSpc>
              <a:buFont typeface="Arial" panose="020B0604020202020204" pitchFamily="34" charset="0"/>
              <a:buChar char="•"/>
            </a:pPr>
            <a:r>
              <a:rPr lang="pl-PL" altLang="pl-PL" sz="1900" dirty="0">
                <a:solidFill>
                  <a:schemeClr val="tx1"/>
                </a:solidFill>
              </a:rPr>
              <a:t>10 gr x 268 szt. = 26,80 zł</a:t>
            </a:r>
          </a:p>
          <a:p>
            <a:pPr lvl="1" eaLnBrk="1">
              <a:lnSpc>
                <a:spcPct val="93000"/>
              </a:lnSpc>
              <a:buFont typeface="Arial" panose="020B0604020202020204" pitchFamily="34" charset="0"/>
              <a:buChar char="•"/>
            </a:pPr>
            <a:r>
              <a:rPr lang="pl-PL" altLang="pl-PL" sz="1900" dirty="0">
                <a:solidFill>
                  <a:schemeClr val="tx1"/>
                </a:solidFill>
              </a:rPr>
              <a:t>20 gr x 189 szt. = 37,80 zł</a:t>
            </a:r>
          </a:p>
          <a:p>
            <a:pPr lvl="1" eaLnBrk="1">
              <a:lnSpc>
                <a:spcPct val="93000"/>
              </a:lnSpc>
              <a:buFont typeface="Arial" panose="020B0604020202020204" pitchFamily="34" charset="0"/>
              <a:buChar char="•"/>
            </a:pPr>
            <a:r>
              <a:rPr lang="pl-PL" altLang="pl-PL" sz="1900" dirty="0">
                <a:solidFill>
                  <a:schemeClr val="tx1"/>
                </a:solidFill>
              </a:rPr>
              <a:t>50 gr x 55 szt. = 27,50 zł</a:t>
            </a:r>
          </a:p>
          <a:p>
            <a:pPr lvl="1" eaLnBrk="1">
              <a:lnSpc>
                <a:spcPct val="93000"/>
              </a:lnSpc>
              <a:buFont typeface="Arial" panose="020B0604020202020204" pitchFamily="34" charset="0"/>
              <a:buChar char="•"/>
            </a:pPr>
            <a:r>
              <a:rPr lang="pl-PL" altLang="pl-PL" sz="1900" dirty="0">
                <a:solidFill>
                  <a:schemeClr val="tx1"/>
                </a:solidFill>
              </a:rPr>
              <a:t>1 zł x 35 szt. = 35 zł</a:t>
            </a:r>
          </a:p>
          <a:p>
            <a:pPr lvl="1" eaLnBrk="1">
              <a:lnSpc>
                <a:spcPct val="93000"/>
              </a:lnSpc>
              <a:buFont typeface="Arial" panose="020B0604020202020204" pitchFamily="34" charset="0"/>
              <a:buChar char="•"/>
            </a:pPr>
            <a:r>
              <a:rPr lang="pl-PL" altLang="pl-PL" sz="1900" dirty="0">
                <a:solidFill>
                  <a:schemeClr val="tx1"/>
                </a:solidFill>
              </a:rPr>
              <a:t>2 zł x 9 szt. = 18 zł</a:t>
            </a:r>
          </a:p>
          <a:p>
            <a:pPr lvl="1" eaLnBrk="1">
              <a:lnSpc>
                <a:spcPct val="93000"/>
              </a:lnSpc>
              <a:buFont typeface="Arial" panose="020B0604020202020204" pitchFamily="34" charset="0"/>
              <a:buChar char="•"/>
            </a:pPr>
            <a:r>
              <a:rPr lang="pl-PL" altLang="pl-PL" sz="1900" dirty="0">
                <a:solidFill>
                  <a:schemeClr val="tx1"/>
                </a:solidFill>
              </a:rPr>
              <a:t>5 zł x 3 szt. = 15 zł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320" y="4748213"/>
            <a:ext cx="247650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943968" y="755438"/>
            <a:ext cx="5082138" cy="66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9pPr>
          </a:lstStyle>
          <a:p>
            <a:pPr eaLnBrk="1">
              <a:lnSpc>
                <a:spcPct val="93000"/>
              </a:lnSpc>
              <a:buClrTx/>
              <a:buFontTx/>
              <a:buNone/>
            </a:pPr>
            <a:r>
              <a:rPr lang="pl-PL" altLang="pl-PL" sz="3968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Akcja „Góra Grosza</a:t>
            </a:r>
            <a:r>
              <a:rPr lang="pl-PL" altLang="pl-PL" sz="3968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”</a:t>
            </a:r>
            <a:endParaRPr lang="pl-PL" altLang="pl-PL" sz="3968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36887" y="1635565"/>
            <a:ext cx="8496300" cy="118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ea typeface="msmincho" charset="0"/>
                <a:cs typeface="msmincho" charset="0"/>
              </a:defRPr>
            </a:lvl9pPr>
          </a:lstStyle>
          <a:p>
            <a:pPr eaLnBrk="1">
              <a:lnSpc>
                <a:spcPct val="93000"/>
              </a:lnSpc>
              <a:buClrTx/>
              <a:buFontTx/>
              <a:buNone/>
            </a:pPr>
            <a:r>
              <a:rPr lang="pl-PL" altLang="pl-PL" sz="1900" dirty="0">
                <a:solidFill>
                  <a:schemeClr val="tx1"/>
                </a:solidFill>
              </a:rPr>
              <a:t>W naszej szkole łączymy naukę z przyjemnością. Włączając się w akcje charytatywne pomagamy potrzebującym i jednocześnie stosujemy matematykę w liczbach. </a:t>
            </a:r>
          </a:p>
          <a:p>
            <a:pPr eaLnBrk="1">
              <a:lnSpc>
                <a:spcPct val="93000"/>
              </a:lnSpc>
              <a:buClrTx/>
              <a:buFontTx/>
              <a:buNone/>
            </a:pPr>
            <a:endParaRPr lang="pl-PL" altLang="pl-PL" sz="19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 advTm="12401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34688</TotalTime>
  <Words>236</Words>
  <Application>Microsoft Office PowerPoint</Application>
  <PresentationFormat>Niestandardowy</PresentationFormat>
  <Paragraphs>59</Paragraphs>
  <Slides>11</Slides>
  <Notes>6</Notes>
  <HiddenSlides>0</HiddenSlides>
  <MMClips>1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8" baseType="lpstr">
      <vt:lpstr>Arial</vt:lpstr>
      <vt:lpstr>msmincho</vt:lpstr>
      <vt:lpstr>Times New Roman</vt:lpstr>
      <vt:lpstr>Trebuchet MS</vt:lpstr>
      <vt:lpstr>Wingdings 3</vt:lpstr>
      <vt:lpstr>Faseta</vt:lpstr>
      <vt:lpstr>Wykres programu Microsoft Excel</vt:lpstr>
      <vt:lpstr>Prezentacja programu PowerPoint</vt:lpstr>
      <vt:lpstr>Uczniowie w naszej szkole  Klasy pierwsze:</vt:lpstr>
      <vt:lpstr>Uczniowie w naszej szkole  Klasy drugie:</vt:lpstr>
      <vt:lpstr>Uczniowie w naszej szkole  Klasy trzecie:</vt:lpstr>
      <vt:lpstr>Przykładowe pomieszczenia w szkole  i ich powierzchnie:</vt:lpstr>
      <vt:lpstr>Wybrane sale językowe i ich powierzchnie: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nowego produktu</dc:title>
  <dc:creator>admin</dc:creator>
  <dc:description>Ogólna prezentacja nowego produktu z uwzględnieniem życzeń klienta</dc:description>
  <cp:lastModifiedBy>User</cp:lastModifiedBy>
  <cp:revision>14</cp:revision>
  <cp:lastPrinted>1601-01-01T00:00:00Z</cp:lastPrinted>
  <dcterms:created xsi:type="dcterms:W3CDTF">2019-02-26T21:06:13Z</dcterms:created>
  <dcterms:modified xsi:type="dcterms:W3CDTF">2019-03-14T14:32:12Z</dcterms:modified>
</cp:coreProperties>
</file>