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  <p:sldId id="260" r:id="rId9"/>
    <p:sldId id="261" r:id="rId10"/>
    <p:sldId id="262" r:id="rId11"/>
    <p:sldId id="263" r:id="rId12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205008"/>
        <c:axId val="249205568"/>
      </c:barChart>
      <c:catAx>
        <c:axId val="249205008"/>
        <c:scaling>
          <c:orientation val="minMax"/>
        </c:scaling>
        <c:delete val="0"/>
        <c:axPos val="b"/>
        <c:majorTickMark val="out"/>
        <c:minorTickMark val="none"/>
        <c:tickLblPos val="nextTo"/>
        <c:crossAx val="249205568"/>
        <c:crosses val="autoZero"/>
        <c:auto val="1"/>
        <c:lblAlgn val="ctr"/>
        <c:lblOffset val="100"/>
        <c:noMultiLvlLbl val="0"/>
      </c:catAx>
      <c:valAx>
        <c:axId val="249205568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crossAx val="249205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ogólnie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1a (turystyczna)</c:v>
                </c:pt>
                <c:pt idx="1">
                  <c:v>1b (ekonomiczna)</c:v>
                </c:pt>
                <c:pt idx="2">
                  <c:v>1c (przyrodnicza)</c:v>
                </c:pt>
                <c:pt idx="3">
                  <c:v>1d (humanistyczna)</c:v>
                </c:pt>
                <c:pt idx="4">
                  <c:v>1e (medialna)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31</c:v>
                </c:pt>
                <c:pt idx="1">
                  <c:v>32</c:v>
                </c:pt>
                <c:pt idx="2">
                  <c:v>29</c:v>
                </c:pt>
                <c:pt idx="3">
                  <c:v>30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dziewczyny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1a (turystyczna)</c:v>
                </c:pt>
                <c:pt idx="1">
                  <c:v>1b (ekonomiczna)</c:v>
                </c:pt>
                <c:pt idx="2">
                  <c:v>1c (przyrodnicza)</c:v>
                </c:pt>
                <c:pt idx="3">
                  <c:v>1d (humanistyczna)</c:v>
                </c:pt>
                <c:pt idx="4">
                  <c:v>1e (medialna)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23</c:v>
                </c:pt>
                <c:pt idx="1">
                  <c:v>12</c:v>
                </c:pt>
                <c:pt idx="2">
                  <c:v>19</c:v>
                </c:pt>
                <c:pt idx="3">
                  <c:v>16</c:v>
                </c:pt>
                <c:pt idx="4">
                  <c:v>28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1a (turystyczna)</c:v>
                </c:pt>
                <c:pt idx="1">
                  <c:v>1b (ekonomiczna)</c:v>
                </c:pt>
                <c:pt idx="2">
                  <c:v>1c (przyrodnicza)</c:v>
                </c:pt>
                <c:pt idx="3">
                  <c:v>1d (humanistyczna)</c:v>
                </c:pt>
                <c:pt idx="4">
                  <c:v>1e (medialna)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8</c:v>
                </c:pt>
                <c:pt idx="1">
                  <c:v>20</c:v>
                </c:pt>
                <c:pt idx="2">
                  <c:v>10</c:v>
                </c:pt>
                <c:pt idx="3">
                  <c:v>14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840736"/>
        <c:axId val="251841296"/>
      </c:barChart>
      <c:catAx>
        <c:axId val="251840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1841296"/>
        <c:crosses val="autoZero"/>
        <c:auto val="1"/>
        <c:lblAlgn val="ctr"/>
        <c:lblOffset val="100"/>
        <c:noMultiLvlLbl val="0"/>
      </c:catAx>
      <c:valAx>
        <c:axId val="251841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840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19920021938712E-2"/>
          <c:y val="5.1907284189191709E-2"/>
          <c:w val="0.70379425091172532"/>
          <c:h val="0.48022156611256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ogólnie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2a (turystyczna)</c:v>
                </c:pt>
                <c:pt idx="1">
                  <c:v>2b (ekonomiczna)</c:v>
                </c:pt>
                <c:pt idx="2">
                  <c:v>2c (przyrodnicza)</c:v>
                </c:pt>
                <c:pt idx="3">
                  <c:v>2d (humanistyczna)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25</c:v>
                </c:pt>
                <c:pt idx="1">
                  <c:v>20</c:v>
                </c:pt>
                <c:pt idx="2">
                  <c:v>26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dziewczyny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2a (turystyczna)</c:v>
                </c:pt>
                <c:pt idx="1">
                  <c:v>2b (ekonomiczna)</c:v>
                </c:pt>
                <c:pt idx="2">
                  <c:v>2c (przyrodnicza)</c:v>
                </c:pt>
                <c:pt idx="3">
                  <c:v>2d (humanistyczna)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19</c:v>
                </c:pt>
                <c:pt idx="1">
                  <c:v>9</c:v>
                </c:pt>
                <c:pt idx="2">
                  <c:v>20</c:v>
                </c:pt>
                <c:pt idx="3">
                  <c:v>14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Arkusz1!$A$2:$A$5</c:f>
              <c:strCache>
                <c:ptCount val="4"/>
                <c:pt idx="0">
                  <c:v>2a (turystyczna)</c:v>
                </c:pt>
                <c:pt idx="1">
                  <c:v>2b (ekonomiczna)</c:v>
                </c:pt>
                <c:pt idx="2">
                  <c:v>2c (przyrodnicza)</c:v>
                </c:pt>
                <c:pt idx="3">
                  <c:v>2d (humanistyczna)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6</c:v>
                </c:pt>
                <c:pt idx="1">
                  <c:v>11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845216"/>
        <c:axId val="252921696"/>
      </c:barChart>
      <c:catAx>
        <c:axId val="251845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921696"/>
        <c:crosses val="autoZero"/>
        <c:auto val="1"/>
        <c:lblAlgn val="ctr"/>
        <c:lblOffset val="100"/>
        <c:noMultiLvlLbl val="0"/>
      </c:catAx>
      <c:valAx>
        <c:axId val="252921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845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ogólnie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3a (turystyczna)</c:v>
                </c:pt>
                <c:pt idx="1">
                  <c:v>3b (ekonomiczna)</c:v>
                </c:pt>
                <c:pt idx="2">
                  <c:v>3c (przyrodnicza)</c:v>
                </c:pt>
                <c:pt idx="3">
                  <c:v>3d (humanistyczna)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28</c:v>
                </c:pt>
                <c:pt idx="1">
                  <c:v>22</c:v>
                </c:pt>
                <c:pt idx="2">
                  <c:v>23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dziewczyny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3a (turystyczna)</c:v>
                </c:pt>
                <c:pt idx="1">
                  <c:v>3b (ekonomiczna)</c:v>
                </c:pt>
                <c:pt idx="2">
                  <c:v>3c (przyrodnicza)</c:v>
                </c:pt>
                <c:pt idx="3">
                  <c:v>3d (humanistyczna)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15</c:v>
                </c:pt>
                <c:pt idx="1">
                  <c:v>10</c:v>
                </c:pt>
                <c:pt idx="2">
                  <c:v>20</c:v>
                </c:pt>
                <c:pt idx="3">
                  <c:v>15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Arkusz1!$A$2:$A$5</c:f>
              <c:strCache>
                <c:ptCount val="4"/>
                <c:pt idx="0">
                  <c:v>3a (turystyczna)</c:v>
                </c:pt>
                <c:pt idx="1">
                  <c:v>3b (ekonomiczna)</c:v>
                </c:pt>
                <c:pt idx="2">
                  <c:v>3c (przyrodnicza)</c:v>
                </c:pt>
                <c:pt idx="3">
                  <c:v>3d (humanistyczna)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925056"/>
        <c:axId val="252925616"/>
      </c:barChart>
      <c:catAx>
        <c:axId val="252925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925616"/>
        <c:crosses val="autoZero"/>
        <c:auto val="1"/>
        <c:lblAlgn val="ctr"/>
        <c:lblOffset val="100"/>
        <c:noMultiLvlLbl val="0"/>
      </c:catAx>
      <c:valAx>
        <c:axId val="25292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2925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29187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3376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5371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187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4210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965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7777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8939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650A-8BD1-4FDE-9899-1C20DF4B7708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2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2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4819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7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640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8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262D-6073-4A30-973C-53BE1D29884A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5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B0AF-EEE9-4421-9298-EB11A547E63F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54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7E61-D2F8-452B-B53A-91FE1E439E24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8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D44C-5E2F-400D-88F9-B60B318A44C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3A57-F65A-4C42-9156-7629C10666E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9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BF0B-319E-4F95-BA43-902EB3DC9783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8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58B3-6703-4BBB-A09E-33FD65E7DB24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955-2DD3-491E-92B6-7018343227CE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8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8A28-1D79-4F41-9521-CF26BB2C7EE3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9950-AF07-4F2A-A949-E1C816A93B3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9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3A2E-6632-4F9D-8728-2CF59ACBBE60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4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Users\admin\Downloads\1080p%201.mov" TargetMode="External"/><Relationship Id="rId1" Type="http://schemas.microsoft.com/office/2007/relationships/media" Target="file:///C:\Users\admin\Downloads\1080p%201.mov" TargetMode="Externa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Wykres_programu_Microsoft_Excel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6602" y="916558"/>
            <a:ext cx="8609012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pl-PL" altLang="pl-PL" sz="6000" u="sng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Szkoła w </a:t>
            </a:r>
            <a:r>
              <a:rPr lang="pl-PL" altLang="pl-PL" sz="6000" u="sng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liczbach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-504304" y="1979637"/>
            <a:ext cx="9721080" cy="411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spcAft>
                <a:spcPts val="600"/>
              </a:spcAft>
              <a:buClrTx/>
              <a:buFontTx/>
              <a:buNone/>
            </a:pPr>
            <a:r>
              <a:rPr lang="pl-PL" altLang="pl-PL" sz="40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LXXVIII </a:t>
            </a:r>
            <a:r>
              <a:rPr lang="pl-PL" altLang="pl-PL" sz="4000" i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Liceum Ogólnokształcące </a:t>
            </a:r>
            <a:endParaRPr lang="pl-PL" altLang="pl-PL" sz="4000" i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 eaLnBrk="1">
              <a:lnSpc>
                <a:spcPct val="93000"/>
              </a:lnSpc>
              <a:spcAft>
                <a:spcPts val="600"/>
              </a:spcAft>
              <a:buClrTx/>
              <a:buFontTx/>
              <a:buNone/>
            </a:pPr>
            <a:r>
              <a:rPr lang="pl-PL" altLang="pl-PL" sz="3968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im. </a:t>
            </a:r>
            <a:r>
              <a:rPr lang="pl-PL" altLang="pl-PL" sz="3968" i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Marii </a:t>
            </a:r>
          </a:p>
          <a:p>
            <a:pPr algn="ctr" eaLnBrk="1">
              <a:lnSpc>
                <a:spcPct val="93000"/>
              </a:lnSpc>
              <a:spcAft>
                <a:spcPts val="600"/>
              </a:spcAft>
              <a:buClrTx/>
              <a:buFontTx/>
              <a:buNone/>
            </a:pPr>
            <a:r>
              <a:rPr lang="pl-PL" altLang="pl-PL" sz="3968" i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Pawlikowskiej </a:t>
            </a:r>
            <a:r>
              <a:rPr lang="pl-PL" altLang="pl-PL" sz="3968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- Jasnorzewskiej</a:t>
            </a: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endParaRPr lang="pl-PL" altLang="pl-PL" dirty="0">
              <a:solidFill>
                <a:srgbClr val="99284C"/>
              </a:solidFill>
            </a:endParaRPr>
          </a:p>
        </p:txBody>
      </p:sp>
    </p:spTree>
  </p:cSld>
  <p:clrMapOvr>
    <a:masterClrMapping/>
  </p:clrMapOvr>
  <p:transition advTm="231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6069" y="1454364"/>
            <a:ext cx="7560840" cy="91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pl-PL" altLang="pl-PL" sz="1900" dirty="0">
                <a:solidFill>
                  <a:schemeClr val="tx1"/>
                </a:solidFill>
              </a:rPr>
              <a:t>Diagram obok przedstawia nasze podsumowanie zbiórki monet </a:t>
            </a:r>
            <a:endParaRPr lang="pl-PL" altLang="pl-PL" sz="1900" dirty="0" smtClean="0">
              <a:solidFill>
                <a:schemeClr val="tx1"/>
              </a:solidFill>
            </a:endParaRPr>
          </a:p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pl-PL" altLang="pl-PL" sz="1900" dirty="0" smtClean="0">
                <a:solidFill>
                  <a:schemeClr val="tx1"/>
                </a:solidFill>
              </a:rPr>
              <a:t>w </a:t>
            </a:r>
            <a:r>
              <a:rPr lang="pl-PL" altLang="pl-PL" sz="1900" dirty="0">
                <a:solidFill>
                  <a:schemeClr val="tx1"/>
                </a:solidFill>
              </a:rPr>
              <a:t>ramach akcji „Góra Grosza”. 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endParaRPr lang="pl-PL" altLang="pl-PL" sz="1900" dirty="0">
              <a:solidFill>
                <a:srgbClr val="0070C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3768" y="251445"/>
            <a:ext cx="86058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pl-PL" altLang="pl-PL" sz="3968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Akcja „Góra Grosza</a:t>
            </a:r>
            <a:r>
              <a:rPr lang="pl-PL" altLang="pl-PL" sz="3968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”</a:t>
            </a:r>
            <a:endParaRPr lang="pl-PL" altLang="pl-PL" sz="3968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"/>
          <p:cNvPicPr/>
          <p:nvPr/>
        </p:nvPicPr>
        <p:blipFill>
          <a:blip r:embed="rId3">
            <a:duotone>
              <a:prstClr val="black"/>
              <a:srgbClr val="70AD47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8" y="2364679"/>
            <a:ext cx="734504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Tm="6864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41363" y="700088"/>
            <a:ext cx="86058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pl-PL" altLang="pl-PL" b="1" i="1">
                <a:solidFill>
                  <a:srgbClr val="99284C"/>
                </a:solidFill>
              </a:rPr>
              <a:t>Nasi uczniowie w trakcie realizacji projektu </a:t>
            </a:r>
            <a:br>
              <a:rPr lang="pl-PL" altLang="pl-PL" b="1" i="1">
                <a:solidFill>
                  <a:srgbClr val="99284C"/>
                </a:solidFill>
              </a:rPr>
            </a:br>
            <a:r>
              <a:rPr lang="pl-PL" altLang="pl-PL" b="1" i="1">
                <a:solidFill>
                  <a:srgbClr val="99284C"/>
                </a:solidFill>
              </a:rPr>
              <a:t>„Szkoła w liczbach”</a:t>
            </a:r>
          </a:p>
        </p:txBody>
      </p:sp>
      <p:pic>
        <p:nvPicPr>
          <p:cNvPr id="10242" name="1080p 1.mov">
            <a:hlinkClick r:id="" action="ppaction://media"/>
          </p:cNvPr>
          <p:cNvPicPr>
            <a:picLocks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958975"/>
            <a:ext cx="7835900" cy="444023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 advTm="116732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2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242"/>
                </p:tgtEl>
              </p:cMediaNode>
            </p:video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2943" objId="10242"/>
        <p14:triggerEvt type="onClick" time="2943" objId="10242"/>
        <p14:stopEvt time="110358" objId="10242"/>
        <p14:playEvt time="111156" objId="10242"/>
        <p14:triggerEvt type="onClick" time="111156" objId="10242"/>
        <p14:pauseEvt time="112542" objId="10242"/>
        <p14:triggerEvt type="onClick" time="112542" objId="10242"/>
        <p14:stopEvt time="116732" objId="10242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Uczniowie w naszej szkole </a:t>
            </a:r>
            <a:br>
              <a:rPr lang="pl-PL" dirty="0" smtClean="0"/>
            </a:br>
            <a:r>
              <a:rPr lang="pl-PL" dirty="0" smtClean="0"/>
              <a:t>Klasy pierwsze: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36735" y="1889906"/>
          <a:ext cx="9071610" cy="4989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394661527"/>
              </p:ext>
            </p:extLst>
          </p:nvPr>
        </p:nvGraphicFramePr>
        <p:xfrm>
          <a:off x="1654184" y="2126146"/>
          <a:ext cx="6693509" cy="5118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74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6"/>
    </mc:Choice>
    <mc:Fallback xmlns="">
      <p:transition spd="slow" advTm="709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Uczniowie w naszej szkole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Klasy drugie: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944442"/>
              </p:ext>
            </p:extLst>
          </p:nvPr>
        </p:nvGraphicFramePr>
        <p:xfrm>
          <a:off x="359792" y="2267669"/>
          <a:ext cx="8079427" cy="431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04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9"/>
    </mc:Choice>
    <mc:Fallback xmlns="">
      <p:transition spd="slow" advTm="655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Uczniowie w naszej szkole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Klasy trzecie: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379569"/>
              </p:ext>
            </p:extLst>
          </p:nvPr>
        </p:nvGraphicFramePr>
        <p:xfrm>
          <a:off x="215776" y="2127908"/>
          <a:ext cx="8315669" cy="433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71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9"/>
    </mc:Choice>
    <mc:Fallback xmlns="">
      <p:transition spd="slow" advTm="536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76" y="323453"/>
            <a:ext cx="9071610" cy="125994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Przykładowe pomieszczenia w szkole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ich powierzchnie:</a:t>
            </a:r>
            <a:endParaRPr lang="pl-PL" dirty="0"/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763613"/>
            <a:ext cx="8138865" cy="476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6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76"/>
    </mc:Choice>
    <mc:Fallback xmlns="">
      <p:transition spd="slow" advTm="677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Wybrane sale językowe i ich powierzchnie: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385040"/>
              </p:ext>
            </p:extLst>
          </p:nvPr>
        </p:nvGraphicFramePr>
        <p:xfrm>
          <a:off x="174553" y="2411685"/>
          <a:ext cx="7992888" cy="275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70557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Numer sali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Przeznaczenie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Powierzchnia w m2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Położenie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  <a:tr h="408782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215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Jęz. włoski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33,2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 piętro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  <a:tr h="408782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208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Jęz. niemiecki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49,5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 piętro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  <a:tr h="408782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110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Jęz. hiszpański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50,5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1 piętro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  <a:tr h="408782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206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Jęz. rosyjski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50,5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 piętro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  <a:tr h="408782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202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Jęz.</a:t>
                      </a:r>
                      <a:r>
                        <a:rPr lang="pl-PL" sz="2000" baseline="0" dirty="0" smtClean="0"/>
                        <a:t> francuski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50,5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 piętro</a:t>
                      </a:r>
                      <a:endParaRPr lang="pl-PL" sz="2000" dirty="0"/>
                    </a:p>
                  </a:txBody>
                  <a:tcPr marL="100796" marR="100796" marT="50398" marB="5039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94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4"/>
    </mc:Choice>
    <mc:Fallback xmlns="">
      <p:transition spd="slow" advTm="60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-216272" y="827509"/>
            <a:ext cx="8609012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 anchor="ctr"/>
          <a:lstStyle>
            <a:lvl1pPr marL="215900" indent="-21272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pl-PL" altLang="pl-PL" sz="3968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Średni wynik matury z matematyki</a:t>
            </a:r>
          </a:p>
        </p:txBody>
      </p:sp>
      <p:graphicFrame>
        <p:nvGraphicFramePr>
          <p:cNvPr id="409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025513"/>
              </p:ext>
            </p:extLst>
          </p:nvPr>
        </p:nvGraphicFramePr>
        <p:xfrm>
          <a:off x="1079872" y="3131765"/>
          <a:ext cx="6264695" cy="151216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87699"/>
                <a:gridCol w="2087699"/>
                <a:gridCol w="2089297"/>
              </a:tblGrid>
              <a:tr h="756084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Matura 2016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horzOverflow="overflow"/>
                </a:tc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Matura 2017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horzOverflow="overflow"/>
                </a:tc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Matura 2018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horzOverflow="overflow"/>
                </a:tc>
              </a:tr>
              <a:tr h="756084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57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58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1pPr>
                      <a:lvl2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2pPr>
                      <a:lvl3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3pPr>
                      <a:lvl4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4pPr>
                      <a:lvl5pPr>
                        <a:lnSpc>
                          <a:spcPct val="93000"/>
                        </a:lnSpc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msmincho" charset="0"/>
                          <a:cs typeface="msmincho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58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111384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advTm="3259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24274" y="331415"/>
            <a:ext cx="8609012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24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pl-PL" altLang="pl-PL" sz="3968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Średnia wieku naszej kadry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846061"/>
              </p:ext>
            </p:extLst>
          </p:nvPr>
        </p:nvGraphicFramePr>
        <p:xfrm>
          <a:off x="228045" y="1593477"/>
          <a:ext cx="7902583" cy="404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Wykres" r:id="rId4" imgW="8364437" imgH="3316511" progId="Excel.Chart.8">
                  <p:embed/>
                </p:oleObj>
              </mc:Choice>
              <mc:Fallback>
                <p:oleObj name="Wykres" r:id="rId4" imgW="8364437" imgH="3316511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045" y="1593477"/>
                        <a:ext cx="7902583" cy="4049935"/>
                      </a:xfrm>
                      <a:prstGeom prst="rect">
                        <a:avLst/>
                      </a:prstGeom>
                      <a:noFill/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8969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828675" y="2817813"/>
            <a:ext cx="6299200" cy="3357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 marL="611188" indent="-2349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endParaRPr lang="pl-PL" altLang="pl-PL" sz="1900" dirty="0">
              <a:solidFill>
                <a:srgbClr val="0070C0"/>
              </a:solidFill>
            </a:endParaRPr>
          </a:p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pl-PL" altLang="pl-PL" sz="1900" dirty="0">
                <a:solidFill>
                  <a:schemeClr val="tx1"/>
                </a:solidFill>
              </a:rPr>
              <a:t>Zebraliśmy 248,42 zł i jednocześnie 5153 monety: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endParaRPr lang="pl-PL" altLang="pl-PL" sz="1900" dirty="0">
              <a:solidFill>
                <a:schemeClr val="tx1"/>
              </a:solidFill>
            </a:endParaRP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1 gr x 2825 szt. = 28,25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2 gr x 946 szt. = 18,92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5 gr x 823 szt. = 41,15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10 gr x 268 szt. = 26,80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20 gr x 189 szt. = 37,80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50 gr x 55 szt. = 27,50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1 zł x 35 szt. = 35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2 zł x 9 szt. = 18 zł</a:t>
            </a:r>
          </a:p>
          <a:p>
            <a:pPr lvl="1" eaLnBrk="1">
              <a:lnSpc>
                <a:spcPct val="93000"/>
              </a:lnSpc>
              <a:buFont typeface="Arial" panose="020B0604020202020204" pitchFamily="34" charset="0"/>
              <a:buChar char="•"/>
            </a:pPr>
            <a:r>
              <a:rPr lang="pl-PL" altLang="pl-PL" sz="1900" dirty="0">
                <a:solidFill>
                  <a:schemeClr val="tx1"/>
                </a:solidFill>
              </a:rPr>
              <a:t>5 zł x 3 szt. = 15 zł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320" y="4748213"/>
            <a:ext cx="24765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943968" y="755438"/>
            <a:ext cx="5082138" cy="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pl-PL" altLang="pl-PL" sz="3968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Akcja „Góra Grosza</a:t>
            </a:r>
            <a:r>
              <a:rPr lang="pl-PL" altLang="pl-PL" sz="3968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”</a:t>
            </a:r>
            <a:endParaRPr lang="pl-PL" altLang="pl-PL" sz="3968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36887" y="1635565"/>
            <a:ext cx="8496300" cy="118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smincho" charset="0"/>
                <a:cs typeface="msmincho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pl-PL" altLang="pl-PL" sz="1900" dirty="0">
                <a:solidFill>
                  <a:schemeClr val="tx1"/>
                </a:solidFill>
              </a:rPr>
              <a:t>W naszej szkole łączymy naukę z przyjemnością. Włączając się w akcje charytatywne pomagamy potrzebującym i jednocześnie stosujemy matematykę w liczbach. 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endParaRPr lang="pl-PL" altLang="pl-PL" sz="1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 advTm="12401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34688</TotalTime>
  <Words>236</Words>
  <Application>Microsoft Office PowerPoint</Application>
  <PresentationFormat>Niestandardowy</PresentationFormat>
  <Paragraphs>59</Paragraphs>
  <Slides>11</Slides>
  <Notes>6</Notes>
  <HiddenSlides>0</HiddenSlides>
  <MMClips>1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msmincho</vt:lpstr>
      <vt:lpstr>Times New Roman</vt:lpstr>
      <vt:lpstr>Trebuchet MS</vt:lpstr>
      <vt:lpstr>Wingdings 3</vt:lpstr>
      <vt:lpstr>Faseta</vt:lpstr>
      <vt:lpstr>Wykres programu Microsoft Excel</vt:lpstr>
      <vt:lpstr>Prezentacja programu PowerPoint</vt:lpstr>
      <vt:lpstr>Uczniowie w naszej szkole  Klasy pierwsze:</vt:lpstr>
      <vt:lpstr>Uczniowie w naszej szkole  Klasy drugie:</vt:lpstr>
      <vt:lpstr>Uczniowie w naszej szkole  Klasy trzecie:</vt:lpstr>
      <vt:lpstr>Przykładowe pomieszczenia w szkole  i ich powierzchnie:</vt:lpstr>
      <vt:lpstr>Wybrane sale językowe i ich powierzchnie: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nowego produktu</dc:title>
  <dc:creator>admin</dc:creator>
  <dc:description>Ogólna prezentacja nowego produktu z uwzględnieniem życzeń klienta</dc:description>
  <cp:lastModifiedBy>User</cp:lastModifiedBy>
  <cp:revision>14</cp:revision>
  <cp:lastPrinted>1601-01-01T00:00:00Z</cp:lastPrinted>
  <dcterms:created xsi:type="dcterms:W3CDTF">2019-02-26T21:06:13Z</dcterms:created>
  <dcterms:modified xsi:type="dcterms:W3CDTF">2019-03-14T14:32:12Z</dcterms:modified>
</cp:coreProperties>
</file>