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1" r:id="rId1"/>
  </p:sldMasterIdLst>
  <p:notesMasterIdLst>
    <p:notesMasterId r:id="rId30"/>
  </p:notesMasterIdLst>
  <p:sldIdLst>
    <p:sldId id="256" r:id="rId2"/>
    <p:sldId id="279" r:id="rId3"/>
    <p:sldId id="284" r:id="rId4"/>
    <p:sldId id="285" r:id="rId5"/>
    <p:sldId id="288" r:id="rId6"/>
    <p:sldId id="268" r:id="rId7"/>
    <p:sldId id="269" r:id="rId8"/>
    <p:sldId id="271" r:id="rId9"/>
    <p:sldId id="272" r:id="rId10"/>
    <p:sldId id="265" r:id="rId11"/>
    <p:sldId id="270" r:id="rId12"/>
    <p:sldId id="286" r:id="rId13"/>
    <p:sldId id="264" r:id="rId14"/>
    <p:sldId id="274" r:id="rId15"/>
    <p:sldId id="280" r:id="rId16"/>
    <p:sldId id="281" r:id="rId17"/>
    <p:sldId id="282" r:id="rId18"/>
    <p:sldId id="260" r:id="rId19"/>
    <p:sldId id="257" r:id="rId20"/>
    <p:sldId id="261" r:id="rId21"/>
    <p:sldId id="273" r:id="rId22"/>
    <p:sldId id="259" r:id="rId23"/>
    <p:sldId id="263" r:id="rId24"/>
    <p:sldId id="277" r:id="rId25"/>
    <p:sldId id="262" r:id="rId26"/>
    <p:sldId id="278" r:id="rId27"/>
    <p:sldId id="275" r:id="rId28"/>
    <p:sldId id="287"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246276-D7CA-4AF1-BE91-0FEEC29327ED}" v="215" dt="2021-09-20T19:44:12.6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767" autoAdjust="0"/>
  </p:normalViewPr>
  <p:slideViewPr>
    <p:cSldViewPr snapToGrid="0">
      <p:cViewPr varScale="1">
        <p:scale>
          <a:sx n="58" d="100"/>
          <a:sy n="58" d="100"/>
        </p:scale>
        <p:origin x="98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73897B-084B-4A9E-8C6A-E3D8CE32F612}" type="datetimeFigureOut">
              <a:rPr lang="pl-PL" smtClean="0"/>
              <a:t>05.05.2022</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B5DA2B-EE88-49F4-A34A-F50B32AD8E5A}" type="slidenum">
              <a:rPr lang="pl-PL" smtClean="0"/>
              <a:t>‹#›</a:t>
            </a:fld>
            <a:endParaRPr lang="pl-PL"/>
          </a:p>
        </p:txBody>
      </p:sp>
    </p:spTree>
    <p:extLst>
      <p:ext uri="{BB962C8B-B14F-4D97-AF65-F5344CB8AC3E}">
        <p14:creationId xmlns:p14="http://schemas.microsoft.com/office/powerpoint/2010/main" val="254594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65B5DA2B-EE88-49F4-A34A-F50B32AD8E5A}" type="slidenum">
              <a:rPr lang="pl-PL" smtClean="0"/>
              <a:t>26</a:t>
            </a:fld>
            <a:endParaRPr lang="pl-PL"/>
          </a:p>
        </p:txBody>
      </p:sp>
    </p:spTree>
    <p:extLst>
      <p:ext uri="{BB962C8B-B14F-4D97-AF65-F5344CB8AC3E}">
        <p14:creationId xmlns:p14="http://schemas.microsoft.com/office/powerpoint/2010/main" val="3490480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l-PL"/>
              <a:t>Kliknij, aby edytować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2910174D-BA16-4E88-8CF0-10FB04189348}" type="datetime1">
              <a:rPr lang="pl-PL" smtClean="0"/>
              <a:t>05.05.2022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06385F2-C6C0-48DA-9716-61A368A3F889}" type="slidenum">
              <a:rPr lang="pl-PL" smtClean="0"/>
              <a:t>‹#›</a:t>
            </a:fld>
            <a:endParaRPr lang="pl-PL"/>
          </a:p>
        </p:txBody>
      </p:sp>
    </p:spTree>
    <p:extLst>
      <p:ext uri="{BB962C8B-B14F-4D97-AF65-F5344CB8AC3E}">
        <p14:creationId xmlns:p14="http://schemas.microsoft.com/office/powerpoint/2010/main" val="1448485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l-PL"/>
              <a:t>Kliknij, aby edytować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BB1583E9-8FBB-4551-84D3-8ACEE4482977}" type="datetime1">
              <a:rPr lang="pl-PL" smtClean="0"/>
              <a:t>05.05.2022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06385F2-C6C0-48DA-9716-61A368A3F889}" type="slidenum">
              <a:rPr lang="pl-PL" smtClean="0"/>
              <a:t>‹#›</a:t>
            </a:fld>
            <a:endParaRPr lang="pl-PL"/>
          </a:p>
        </p:txBody>
      </p:sp>
    </p:spTree>
    <p:extLst>
      <p:ext uri="{BB962C8B-B14F-4D97-AF65-F5344CB8AC3E}">
        <p14:creationId xmlns:p14="http://schemas.microsoft.com/office/powerpoint/2010/main" val="320834031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BB1583E9-8FBB-4551-84D3-8ACEE4482977}" type="datetime1">
              <a:rPr lang="pl-PL" smtClean="0"/>
              <a:t>05.05.2022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06385F2-C6C0-48DA-9716-61A368A3F889}" type="slidenum">
              <a:rPr lang="pl-PL" smtClean="0"/>
              <a:t>‹#›</a:t>
            </a:fld>
            <a:endParaRPr lang="pl-PL"/>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590746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l-PL"/>
              <a:t>Kliknij, aby edytować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BB1583E9-8FBB-4551-84D3-8ACEE4482977}" type="datetime1">
              <a:rPr lang="pl-PL" smtClean="0"/>
              <a:t>05.05.2022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06385F2-C6C0-48DA-9716-61A368A3F889}" type="slidenum">
              <a:rPr lang="pl-PL" smtClean="0"/>
              <a:t>‹#›</a:t>
            </a:fld>
            <a:endParaRPr lang="pl-PL"/>
          </a:p>
        </p:txBody>
      </p:sp>
    </p:spTree>
    <p:extLst>
      <p:ext uri="{BB962C8B-B14F-4D97-AF65-F5344CB8AC3E}">
        <p14:creationId xmlns:p14="http://schemas.microsoft.com/office/powerpoint/2010/main" val="344744930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BB1583E9-8FBB-4551-84D3-8ACEE4482977}" type="datetime1">
              <a:rPr lang="pl-PL" smtClean="0"/>
              <a:t>05.05.2022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06385F2-C6C0-48DA-9716-61A368A3F889}" type="slidenum">
              <a:rPr lang="pl-PL" smtClean="0"/>
              <a:t>‹#›</a:t>
            </a:fld>
            <a:endParaRPr lang="pl-P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5177299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BB1583E9-8FBB-4551-84D3-8ACEE4482977}" type="datetime1">
              <a:rPr lang="pl-PL" smtClean="0"/>
              <a:t>05.05.2022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06385F2-C6C0-48DA-9716-61A368A3F889}" type="slidenum">
              <a:rPr lang="pl-PL" smtClean="0"/>
              <a:t>‹#›</a:t>
            </a:fld>
            <a:endParaRPr lang="pl-PL"/>
          </a:p>
        </p:txBody>
      </p:sp>
    </p:spTree>
    <p:extLst>
      <p:ext uri="{BB962C8B-B14F-4D97-AF65-F5344CB8AC3E}">
        <p14:creationId xmlns:p14="http://schemas.microsoft.com/office/powerpoint/2010/main" val="360080613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A68C492-E141-43D2-9C01-DF357D41325A}" type="datetime1">
              <a:rPr lang="pl-PL" smtClean="0"/>
              <a:t>05.05.2022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06385F2-C6C0-48DA-9716-61A368A3F889}" type="slidenum">
              <a:rPr lang="pl-PL" smtClean="0"/>
              <a:t>‹#›</a:t>
            </a:fld>
            <a:endParaRPr lang="pl-PL"/>
          </a:p>
        </p:txBody>
      </p:sp>
    </p:spTree>
    <p:extLst>
      <p:ext uri="{BB962C8B-B14F-4D97-AF65-F5344CB8AC3E}">
        <p14:creationId xmlns:p14="http://schemas.microsoft.com/office/powerpoint/2010/main" val="3482862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l-PL"/>
              <a:t>Kliknij, aby edytować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3FD5787F-5745-4E79-8F94-317E10E8BBD0}" type="datetime1">
              <a:rPr lang="pl-PL" smtClean="0"/>
              <a:t>05.05.2022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06385F2-C6C0-48DA-9716-61A368A3F889}" type="slidenum">
              <a:rPr lang="pl-PL" smtClean="0"/>
              <a:t>‹#›</a:t>
            </a:fld>
            <a:endParaRPr lang="pl-PL"/>
          </a:p>
        </p:txBody>
      </p:sp>
    </p:spTree>
    <p:extLst>
      <p:ext uri="{BB962C8B-B14F-4D97-AF65-F5344CB8AC3E}">
        <p14:creationId xmlns:p14="http://schemas.microsoft.com/office/powerpoint/2010/main" val="885486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Karta nazwy">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pl-PL"/>
              <a:t>Kliknij, aby edytować styl</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8224D43A-22A5-406F-B173-7718EC0C2E74}" type="datetime1">
              <a:rPr lang="pl-PL" smtClean="0"/>
              <a:t>05.05.2022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06385F2-C6C0-48DA-9716-61A368A3F889}" type="slidenum">
              <a:rPr lang="pl-PL" smtClean="0"/>
              <a:t>‹#›</a:t>
            </a:fld>
            <a:endParaRPr lang="pl-PL"/>
          </a:p>
        </p:txBody>
      </p:sp>
    </p:spTree>
    <p:extLst>
      <p:ext uri="{BB962C8B-B14F-4D97-AF65-F5344CB8AC3E}">
        <p14:creationId xmlns:p14="http://schemas.microsoft.com/office/powerpoint/2010/main" val="2795906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39A000FA-63CF-40B3-8009-8A83D3FC17F3}" type="datetime1">
              <a:rPr lang="pl-PL" smtClean="0"/>
              <a:t>05.05.2022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06385F2-C6C0-48DA-9716-61A368A3F889}" type="slidenum">
              <a:rPr lang="pl-PL" smtClean="0"/>
              <a:t>‹#›</a:t>
            </a:fld>
            <a:endParaRPr lang="pl-PL"/>
          </a:p>
        </p:txBody>
      </p:sp>
    </p:spTree>
    <p:extLst>
      <p:ext uri="{BB962C8B-B14F-4D97-AF65-F5344CB8AC3E}">
        <p14:creationId xmlns:p14="http://schemas.microsoft.com/office/powerpoint/2010/main" val="1627793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92255ADB-BEB0-46DC-92B8-41D29569ED9D}" type="datetime1">
              <a:rPr lang="pl-PL" smtClean="0"/>
              <a:t>05.05.2022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06385F2-C6C0-48DA-9716-61A368A3F889}" type="slidenum">
              <a:rPr lang="pl-PL" smtClean="0"/>
              <a:t>‹#›</a:t>
            </a:fld>
            <a:endParaRPr lang="pl-PL"/>
          </a:p>
        </p:txBody>
      </p:sp>
    </p:spTree>
    <p:extLst>
      <p:ext uri="{BB962C8B-B14F-4D97-AF65-F5344CB8AC3E}">
        <p14:creationId xmlns:p14="http://schemas.microsoft.com/office/powerpoint/2010/main" val="4094400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7C3CD852-2C99-41BC-BF1A-269705719EAE}" type="datetime1">
              <a:rPr lang="pl-PL" smtClean="0"/>
              <a:t>05.05.2022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F06385F2-C6C0-48DA-9716-61A368A3F889}" type="slidenum">
              <a:rPr lang="pl-PL" smtClean="0"/>
              <a:t>‹#›</a:t>
            </a:fld>
            <a:endParaRPr lang="pl-PL"/>
          </a:p>
        </p:txBody>
      </p:sp>
    </p:spTree>
    <p:extLst>
      <p:ext uri="{BB962C8B-B14F-4D97-AF65-F5344CB8AC3E}">
        <p14:creationId xmlns:p14="http://schemas.microsoft.com/office/powerpoint/2010/main" val="80480115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A7B9BAFE-2122-4E48-81E1-9A3D72A7C907}" type="datetime1">
              <a:rPr lang="pl-PL" smtClean="0"/>
              <a:t>05.05.2022</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F06385F2-C6C0-48DA-9716-61A368A3F889}" type="slidenum">
              <a:rPr lang="pl-PL" smtClean="0"/>
              <a:t>‹#›</a:t>
            </a:fld>
            <a:endParaRPr lang="pl-PL"/>
          </a:p>
        </p:txBody>
      </p:sp>
    </p:spTree>
    <p:extLst>
      <p:ext uri="{BB962C8B-B14F-4D97-AF65-F5344CB8AC3E}">
        <p14:creationId xmlns:p14="http://schemas.microsoft.com/office/powerpoint/2010/main" val="366566967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A7A35B6A-7FB3-44A3-BAD4-5892E2F6DA88}" type="datetime1">
              <a:rPr lang="pl-PL" smtClean="0"/>
              <a:t>05.05.2022</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F06385F2-C6C0-48DA-9716-61A368A3F889}" type="slidenum">
              <a:rPr lang="pl-PL" smtClean="0"/>
              <a:t>‹#›</a:t>
            </a:fld>
            <a:endParaRPr lang="pl-PL"/>
          </a:p>
        </p:txBody>
      </p:sp>
    </p:spTree>
    <p:extLst>
      <p:ext uri="{BB962C8B-B14F-4D97-AF65-F5344CB8AC3E}">
        <p14:creationId xmlns:p14="http://schemas.microsoft.com/office/powerpoint/2010/main" val="4133801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0BF619-4799-4042-8D1C-73720CF4A372}" type="datetime1">
              <a:rPr lang="pl-PL" smtClean="0"/>
              <a:t>05.05.2022</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F06385F2-C6C0-48DA-9716-61A368A3F889}" type="slidenum">
              <a:rPr lang="pl-PL" smtClean="0"/>
              <a:t>‹#›</a:t>
            </a:fld>
            <a:endParaRPr lang="pl-PL"/>
          </a:p>
        </p:txBody>
      </p:sp>
    </p:spTree>
    <p:extLst>
      <p:ext uri="{BB962C8B-B14F-4D97-AF65-F5344CB8AC3E}">
        <p14:creationId xmlns:p14="http://schemas.microsoft.com/office/powerpoint/2010/main" val="541399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l-PL"/>
              <a:t>Kliknij, aby edytować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28E9CA4B-4CEE-4B5E-9B6A-F1B70560969B}" type="datetime1">
              <a:rPr lang="pl-PL" smtClean="0"/>
              <a:t>05.05.2022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F06385F2-C6C0-48DA-9716-61A368A3F889}" type="slidenum">
              <a:rPr lang="pl-PL" smtClean="0"/>
              <a:t>‹#›</a:t>
            </a:fld>
            <a:endParaRPr lang="pl-PL"/>
          </a:p>
        </p:txBody>
      </p:sp>
    </p:spTree>
    <p:extLst>
      <p:ext uri="{BB962C8B-B14F-4D97-AF65-F5344CB8AC3E}">
        <p14:creationId xmlns:p14="http://schemas.microsoft.com/office/powerpoint/2010/main" val="330444606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l-PL"/>
              <a:t>Kliknij, aby edytować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A42AD1FC-5600-4C13-86FD-B1DE88F77331}" type="datetime1">
              <a:rPr lang="pl-PL" smtClean="0"/>
              <a:t>05.05.2022</a:t>
            </a:fld>
            <a:endParaRPr lang="pl-PL"/>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6385F2-C6C0-48DA-9716-61A368A3F889}" type="slidenum">
              <a:rPr lang="pl-PL" smtClean="0"/>
              <a:t>‹#›</a:t>
            </a:fld>
            <a:endParaRPr lang="pl-PL"/>
          </a:p>
        </p:txBody>
      </p:sp>
    </p:spTree>
    <p:extLst>
      <p:ext uri="{BB962C8B-B14F-4D97-AF65-F5344CB8AC3E}">
        <p14:creationId xmlns:p14="http://schemas.microsoft.com/office/powerpoint/2010/main" val="2801201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l-PL"/>
              <a:t>Kliknij, aby edytować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1583E9-8FBB-4551-84D3-8ACEE4482977}" type="datetime1">
              <a:rPr lang="pl-PL" smtClean="0"/>
              <a:t>05.05.2022</a:t>
            </a:fld>
            <a:endParaRPr lang="pl-P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06385F2-C6C0-48DA-9716-61A368A3F889}" type="slidenum">
              <a:rPr lang="pl-PL" smtClean="0"/>
              <a:t>‹#›</a:t>
            </a:fld>
            <a:endParaRPr lang="pl-PL"/>
          </a:p>
        </p:txBody>
      </p:sp>
    </p:spTree>
    <p:extLst>
      <p:ext uri="{BB962C8B-B14F-4D97-AF65-F5344CB8AC3E}">
        <p14:creationId xmlns:p14="http://schemas.microsoft.com/office/powerpoint/2010/main" val="3956063760"/>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6" r:id="rId15"/>
    <p:sldLayoutId id="2147484107" r:id="rId16"/>
    <p:sldLayoutId id="2147484108" r:id="rId17"/>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1.jpg"/></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1C79A70-D767-468E-8829-9E3661F041B3}"/>
              </a:ext>
            </a:extLst>
          </p:cNvPr>
          <p:cNvSpPr>
            <a:spLocks noGrp="1"/>
          </p:cNvSpPr>
          <p:nvPr>
            <p:ph type="ctrTitle"/>
          </p:nvPr>
        </p:nvSpPr>
        <p:spPr>
          <a:xfrm>
            <a:off x="5249332" y="2788356"/>
            <a:ext cx="4180417" cy="1268089"/>
          </a:xfrm>
        </p:spPr>
        <p:txBody>
          <a:bodyPr>
            <a:normAutofit fontScale="90000"/>
          </a:bodyPr>
          <a:lstStyle/>
          <a:p>
            <a:r>
              <a:rPr lang="pl-PL" sz="8900" dirty="0"/>
              <a:t>Werona</a:t>
            </a:r>
            <a:br>
              <a:rPr lang="pl-PL" sz="3200" b="1" dirty="0"/>
            </a:br>
            <a:r>
              <a:rPr lang="pl-PL" sz="3200" b="1" dirty="0"/>
              <a:t> 11.04 - 15.04.2022</a:t>
            </a:r>
          </a:p>
        </p:txBody>
      </p:sp>
      <p:pic>
        <p:nvPicPr>
          <p:cNvPr id="5" name="Picture 4" descr="Text&#10;&#10;Description automatically generated with low confidence">
            <a:extLst>
              <a:ext uri="{FF2B5EF4-FFF2-40B4-BE49-F238E27FC236}">
                <a16:creationId xmlns:a16="http://schemas.microsoft.com/office/drawing/2014/main" id="{D5907980-E5B5-4662-8FF9-4678F07D1C61}"/>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673410" y="5543947"/>
            <a:ext cx="5203988" cy="884226"/>
          </a:xfrm>
          <a:prstGeom prst="rect">
            <a:avLst/>
          </a:prstGeom>
          <a:noFill/>
        </p:spPr>
      </p:pic>
      <p:pic>
        <p:nvPicPr>
          <p:cNvPr id="4098" name="Picture 2" descr="Pawlikowska.edu.pl - 78 Liceum Ogólnokształcące - Home | Facebook">
            <a:extLst>
              <a:ext uri="{FF2B5EF4-FFF2-40B4-BE49-F238E27FC236}">
                <a16:creationId xmlns:a16="http://schemas.microsoft.com/office/drawing/2014/main" id="{128C5090-B61F-423E-9EE3-5D0FCCAB02F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324980" y="436600"/>
            <a:ext cx="811175" cy="811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a:extLst>
              <a:ext uri="{FF2B5EF4-FFF2-40B4-BE49-F238E27FC236}">
                <a16:creationId xmlns:a16="http://schemas.microsoft.com/office/drawing/2014/main" id="{10A6E257-3952-456A-8390-7DBAE5F4971B}"/>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1263208" y="826307"/>
            <a:ext cx="3624881" cy="1526275"/>
          </a:xfrm>
          <a:prstGeom prst="rect">
            <a:avLst/>
          </a:prstGeom>
          <a:noFill/>
        </p:spPr>
      </p:pic>
      <p:pic>
        <p:nvPicPr>
          <p:cNvPr id="8" name="Picture 2" descr="Pawlikowska.edu.pl - 78 Liceum Ogólnokształcące - Home | Facebook">
            <a:extLst>
              <a:ext uri="{FF2B5EF4-FFF2-40B4-BE49-F238E27FC236}">
                <a16:creationId xmlns:a16="http://schemas.microsoft.com/office/drawing/2014/main" id="{190D158F-0AAC-4EDB-ABD4-FE7F16691C0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324980" y="420719"/>
            <a:ext cx="811175" cy="81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552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F9B3D855-4AE0-4C7A-99FD-7F0035A90926}"/>
              </a:ext>
            </a:extLst>
          </p:cNvPr>
          <p:cNvSpPr>
            <a:spLocks noGrp="1"/>
          </p:cNvSpPr>
          <p:nvPr>
            <p:ph idx="1"/>
          </p:nvPr>
        </p:nvSpPr>
        <p:spPr>
          <a:xfrm>
            <a:off x="643467" y="557568"/>
            <a:ext cx="3826933" cy="401988"/>
          </a:xfrm>
        </p:spPr>
        <p:txBody>
          <a:bodyPr/>
          <a:lstStyle/>
          <a:p>
            <a:r>
              <a:rPr lang="pl-PL" dirty="0"/>
              <a:t>Kreatywność i intensywna praca</a:t>
            </a:r>
          </a:p>
        </p:txBody>
      </p:sp>
      <p:pic>
        <p:nvPicPr>
          <p:cNvPr id="6" name="Obraz 5">
            <a:extLst>
              <a:ext uri="{FF2B5EF4-FFF2-40B4-BE49-F238E27FC236}">
                <a16:creationId xmlns:a16="http://schemas.microsoft.com/office/drawing/2014/main" id="{3C9845E0-60CA-4C75-A7AD-0501E41EA5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90" y="1687688"/>
            <a:ext cx="5418666" cy="2946401"/>
          </a:xfrm>
          <a:prstGeom prst="rect">
            <a:avLst/>
          </a:prstGeom>
        </p:spPr>
      </p:pic>
      <p:pic>
        <p:nvPicPr>
          <p:cNvPr id="25" name="Obraz 24">
            <a:extLst>
              <a:ext uri="{FF2B5EF4-FFF2-40B4-BE49-F238E27FC236}">
                <a16:creationId xmlns:a16="http://schemas.microsoft.com/office/drawing/2014/main" id="{E8E59009-9458-4F80-8363-36EACFE38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8016" y="948267"/>
            <a:ext cx="3207171" cy="5407378"/>
          </a:xfrm>
          <a:prstGeom prst="rect">
            <a:avLst/>
          </a:prstGeom>
        </p:spPr>
      </p:pic>
    </p:spTree>
    <p:extLst>
      <p:ext uri="{BB962C8B-B14F-4D97-AF65-F5344CB8AC3E}">
        <p14:creationId xmlns:p14="http://schemas.microsoft.com/office/powerpoint/2010/main" val="1359506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ytuł 11">
            <a:extLst>
              <a:ext uri="{FF2B5EF4-FFF2-40B4-BE49-F238E27FC236}">
                <a16:creationId xmlns:a16="http://schemas.microsoft.com/office/drawing/2014/main" id="{0B5D84DA-2F11-47FE-871B-494C14C239FA}"/>
              </a:ext>
            </a:extLst>
          </p:cNvPr>
          <p:cNvSpPr>
            <a:spLocks noGrp="1"/>
          </p:cNvSpPr>
          <p:nvPr>
            <p:ph type="title"/>
          </p:nvPr>
        </p:nvSpPr>
        <p:spPr>
          <a:xfrm>
            <a:off x="890423" y="1722427"/>
            <a:ext cx="3742675" cy="2328409"/>
          </a:xfrm>
        </p:spPr>
        <p:txBody>
          <a:bodyPr vert="horz" lIns="91440" tIns="45720" rIns="91440" bIns="45720" rtlCol="0" anchor="b">
            <a:normAutofit/>
          </a:bodyPr>
          <a:lstStyle/>
          <a:p>
            <a:r>
              <a:rPr lang="en-US" sz="5400"/>
              <a:t>Certificate</a:t>
            </a:r>
          </a:p>
        </p:txBody>
      </p:sp>
      <p:pic>
        <p:nvPicPr>
          <p:cNvPr id="63" name="Picture 1">
            <a:extLst>
              <a:ext uri="{FF2B5EF4-FFF2-40B4-BE49-F238E27FC236}">
                <a16:creationId xmlns:a16="http://schemas.microsoft.com/office/drawing/2014/main" id="{934B14C4-0096-4DC8-A3F2-8EFF00F3AAF4}"/>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6518019" y="5690205"/>
            <a:ext cx="3766569" cy="856118"/>
          </a:xfrm>
          <a:prstGeom prst="rect">
            <a:avLst/>
          </a:prstGeom>
          <a:noFill/>
        </p:spPr>
      </p:pic>
      <p:pic>
        <p:nvPicPr>
          <p:cNvPr id="18" name="Picture 4" descr="Text&#10;&#10;Description automatically generated with low confidence">
            <a:extLst>
              <a:ext uri="{FF2B5EF4-FFF2-40B4-BE49-F238E27FC236}">
                <a16:creationId xmlns:a16="http://schemas.microsoft.com/office/drawing/2014/main" id="{730C72D8-7457-44F6-A4D2-6A84D035F1E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782" y="5573503"/>
            <a:ext cx="5760720" cy="972820"/>
          </a:xfrm>
          <a:prstGeom prst="rect">
            <a:avLst/>
          </a:prstGeom>
          <a:noFill/>
          <a:ln>
            <a:noFill/>
          </a:ln>
        </p:spPr>
      </p:pic>
      <p:pic>
        <p:nvPicPr>
          <p:cNvPr id="3" name="Obraz 2">
            <a:extLst>
              <a:ext uri="{FF2B5EF4-FFF2-40B4-BE49-F238E27FC236}">
                <a16:creationId xmlns:a16="http://schemas.microsoft.com/office/drawing/2014/main" id="{80C03158-CE65-4E5C-A6DB-5DF3FB5B8A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190" y="2738016"/>
            <a:ext cx="3742675" cy="2835487"/>
          </a:xfrm>
          <a:prstGeom prst="rect">
            <a:avLst/>
          </a:prstGeom>
        </p:spPr>
      </p:pic>
      <p:pic>
        <p:nvPicPr>
          <p:cNvPr id="6" name="Obraz 5">
            <a:extLst>
              <a:ext uri="{FF2B5EF4-FFF2-40B4-BE49-F238E27FC236}">
                <a16:creationId xmlns:a16="http://schemas.microsoft.com/office/drawing/2014/main" id="{5DEECBDF-3A47-45D7-86B5-B7D5F8116D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788" y="409607"/>
            <a:ext cx="5531232" cy="2328409"/>
          </a:xfrm>
          <a:prstGeom prst="rect">
            <a:avLst/>
          </a:prstGeom>
        </p:spPr>
      </p:pic>
    </p:spTree>
    <p:extLst>
      <p:ext uri="{BB962C8B-B14F-4D97-AF65-F5344CB8AC3E}">
        <p14:creationId xmlns:p14="http://schemas.microsoft.com/office/powerpoint/2010/main" val="1622836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590D431-17F5-444B-8F76-0919360A5E7F}"/>
              </a:ext>
            </a:extLst>
          </p:cNvPr>
          <p:cNvSpPr>
            <a:spLocks noGrp="1"/>
          </p:cNvSpPr>
          <p:nvPr>
            <p:ph type="title"/>
          </p:nvPr>
        </p:nvSpPr>
        <p:spPr/>
        <p:txBody>
          <a:bodyPr/>
          <a:lstStyle/>
          <a:p>
            <a:pPr algn="ctr"/>
            <a:r>
              <a:rPr lang="pl-PL" dirty="0">
                <a:latin typeface="Calibri" panose="020F0502020204030204" pitchFamily="34" charset="0"/>
                <a:cs typeface="Calibri" panose="020F0502020204030204" pitchFamily="34" charset="0"/>
              </a:rPr>
              <a:t>WERONA </a:t>
            </a:r>
            <a:br>
              <a:rPr lang="pl-PL" dirty="0">
                <a:latin typeface="Calibri" panose="020F0502020204030204" pitchFamily="34" charset="0"/>
                <a:cs typeface="Calibri" panose="020F0502020204030204" pitchFamily="34" charset="0"/>
              </a:rPr>
            </a:br>
            <a:r>
              <a:rPr lang="pl-PL" dirty="0">
                <a:latin typeface="Calibri" panose="020F0502020204030204" pitchFamily="34" charset="0"/>
                <a:cs typeface="Calibri" panose="020F0502020204030204" pitchFamily="34" charset="0"/>
              </a:rPr>
              <a:t>HISTORYCZNE MIASTO</a:t>
            </a:r>
          </a:p>
        </p:txBody>
      </p:sp>
      <p:pic>
        <p:nvPicPr>
          <p:cNvPr id="4" name="Symbol zastępczy zawartości 3">
            <a:extLst>
              <a:ext uri="{FF2B5EF4-FFF2-40B4-BE49-F238E27FC236}">
                <a16:creationId xmlns:a16="http://schemas.microsoft.com/office/drawing/2014/main" id="{C03E4D32-1298-4FDA-9FDE-C51B00253B19}"/>
              </a:ext>
            </a:extLst>
          </p:cNvPr>
          <p:cNvPicPr>
            <a:picLocks noGrp="1" noChangeAspect="1"/>
          </p:cNvPicPr>
          <p:nvPr>
            <p:ph idx="1"/>
          </p:nvPr>
        </p:nvPicPr>
        <p:blipFill>
          <a:blip r:embed="rId2"/>
          <a:stretch>
            <a:fillRect/>
          </a:stretch>
        </p:blipFill>
        <p:spPr>
          <a:xfrm>
            <a:off x="1682044" y="1930400"/>
            <a:ext cx="6773334" cy="4318000"/>
          </a:xfrm>
          <a:prstGeom prst="rect">
            <a:avLst/>
          </a:prstGeom>
        </p:spPr>
      </p:pic>
    </p:spTree>
    <p:extLst>
      <p:ext uri="{BB962C8B-B14F-4D97-AF65-F5344CB8AC3E}">
        <p14:creationId xmlns:p14="http://schemas.microsoft.com/office/powerpoint/2010/main" val="2232310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DE399AE8-1FF8-4C44-A6E5-E975A79FA73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7" name="AutoShape 4">
            <a:extLst>
              <a:ext uri="{FF2B5EF4-FFF2-40B4-BE49-F238E27FC236}">
                <a16:creationId xmlns:a16="http://schemas.microsoft.com/office/drawing/2014/main" id="{55F64EC8-A5F4-49CF-89ED-1E70D8007A2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4" name="Symbol zastępczy zawartości 3">
            <a:extLst>
              <a:ext uri="{FF2B5EF4-FFF2-40B4-BE49-F238E27FC236}">
                <a16:creationId xmlns:a16="http://schemas.microsoft.com/office/drawing/2014/main" id="{A17AE02B-8C25-4810-BCAF-FB7FDD935A09}"/>
              </a:ext>
            </a:extLst>
          </p:cNvPr>
          <p:cNvSpPr>
            <a:spLocks noGrp="1"/>
          </p:cNvSpPr>
          <p:nvPr>
            <p:ph idx="1"/>
          </p:nvPr>
        </p:nvSpPr>
        <p:spPr>
          <a:xfrm>
            <a:off x="677334" y="4402666"/>
            <a:ext cx="8596668" cy="1241777"/>
          </a:xfrm>
        </p:spPr>
        <p:txBody>
          <a:bodyPr/>
          <a:lstStyle/>
          <a:p>
            <a:r>
              <a:rPr lang="pl-PL" dirty="0"/>
              <a:t>Werona – miasto, którego nazwę słyszał kiedyś na pewno każdy i każda z nas. Miasto to stało się symbolem miłości, dzięki umiejscowieniu w nim akcji dramatu, jakże sławnego i słynnego Wiliama Szekspira. Wycieczki do Werony odbywają w większości ludzie zakochani, lub poszukujący miłości.</a:t>
            </a:r>
          </a:p>
        </p:txBody>
      </p:sp>
      <p:pic>
        <p:nvPicPr>
          <p:cNvPr id="5" name="Obraz 4">
            <a:extLst>
              <a:ext uri="{FF2B5EF4-FFF2-40B4-BE49-F238E27FC236}">
                <a16:creationId xmlns:a16="http://schemas.microsoft.com/office/drawing/2014/main" id="{C3809766-0A9F-40AC-97D3-57D090EDD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1535" y="264093"/>
            <a:ext cx="2292641" cy="3947731"/>
          </a:xfrm>
          <a:prstGeom prst="rect">
            <a:avLst/>
          </a:prstGeom>
        </p:spPr>
      </p:pic>
      <p:pic>
        <p:nvPicPr>
          <p:cNvPr id="9" name="Obraz 8">
            <a:extLst>
              <a:ext uri="{FF2B5EF4-FFF2-40B4-BE49-F238E27FC236}">
                <a16:creationId xmlns:a16="http://schemas.microsoft.com/office/drawing/2014/main" id="{AF4B99AE-3C77-4CE5-9ABB-6257F777A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2387" y="239722"/>
            <a:ext cx="2233613" cy="3947730"/>
          </a:xfrm>
          <a:prstGeom prst="rect">
            <a:avLst/>
          </a:prstGeom>
        </p:spPr>
      </p:pic>
      <p:pic>
        <p:nvPicPr>
          <p:cNvPr id="11" name="Obraz 10">
            <a:extLst>
              <a:ext uri="{FF2B5EF4-FFF2-40B4-BE49-F238E27FC236}">
                <a16:creationId xmlns:a16="http://schemas.microsoft.com/office/drawing/2014/main" id="{DAF9E43D-73CB-45E6-85D6-5D903B52F2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2992" y="239722"/>
            <a:ext cx="2438400" cy="3947731"/>
          </a:xfrm>
          <a:prstGeom prst="rect">
            <a:avLst/>
          </a:prstGeom>
        </p:spPr>
      </p:pic>
    </p:spTree>
    <p:extLst>
      <p:ext uri="{BB962C8B-B14F-4D97-AF65-F5344CB8AC3E}">
        <p14:creationId xmlns:p14="http://schemas.microsoft.com/office/powerpoint/2010/main" val="2820283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Tytuł 1">
            <a:extLst>
              <a:ext uri="{FF2B5EF4-FFF2-40B4-BE49-F238E27FC236}">
                <a16:creationId xmlns:a16="http://schemas.microsoft.com/office/drawing/2014/main" id="{40887BD6-416E-456A-B6B1-84C055AAFF5D}"/>
              </a:ext>
            </a:extLst>
          </p:cNvPr>
          <p:cNvSpPr>
            <a:spLocks noGrp="1"/>
          </p:cNvSpPr>
          <p:nvPr>
            <p:ph type="title"/>
          </p:nvPr>
        </p:nvSpPr>
        <p:spPr>
          <a:xfrm>
            <a:off x="985969" y="4899378"/>
            <a:ext cx="8076526" cy="625122"/>
          </a:xfrm>
        </p:spPr>
        <p:txBody>
          <a:bodyPr vert="horz" lIns="91440" tIns="45720" rIns="91440" bIns="45720" rtlCol="0" anchor="b">
            <a:normAutofit fontScale="90000"/>
          </a:bodyPr>
          <a:lstStyle/>
          <a:p>
            <a:pPr algn="ctr"/>
            <a:endParaRPr lang="en-US" sz="4800" dirty="0"/>
          </a:p>
        </p:txBody>
      </p:sp>
      <p:sp>
        <p:nvSpPr>
          <p:cNvPr id="3" name="Symbol zastępczy zawartości 2">
            <a:extLst>
              <a:ext uri="{FF2B5EF4-FFF2-40B4-BE49-F238E27FC236}">
                <a16:creationId xmlns:a16="http://schemas.microsoft.com/office/drawing/2014/main" id="{F4F778C3-3ADB-48F2-9474-045367662AF5}"/>
              </a:ext>
            </a:extLst>
          </p:cNvPr>
          <p:cNvSpPr>
            <a:spLocks noGrp="1"/>
          </p:cNvSpPr>
          <p:nvPr>
            <p:ph idx="1"/>
          </p:nvPr>
        </p:nvSpPr>
        <p:spPr>
          <a:xfrm>
            <a:off x="598312" y="769232"/>
            <a:ext cx="3452827" cy="5816763"/>
          </a:xfrm>
        </p:spPr>
        <p:txBody>
          <a:bodyPr>
            <a:normAutofit fontScale="92500" lnSpcReduction="10000"/>
          </a:bodyPr>
          <a:lstStyle/>
          <a:p>
            <a:pPr marL="0" indent="0">
              <a:buNone/>
            </a:pPr>
            <a:r>
              <a:rPr lang="pl-PL" sz="2400" b="1" dirty="0" err="1"/>
              <a:t>Casa</a:t>
            </a:r>
            <a:r>
              <a:rPr lang="pl-PL" sz="2400" b="1" dirty="0"/>
              <a:t> di Julitta</a:t>
            </a:r>
          </a:p>
          <a:p>
            <a:pPr marL="0" indent="0">
              <a:buNone/>
            </a:pPr>
            <a:r>
              <a:rPr lang="pl-PL" dirty="0"/>
              <a:t>Najbardziej znane na świecie miejsce, w którym tak mocno celebrowana jest miłość. Miliony odwiedzających Weronę turystów, często przyjeżdżają do miasta, tylko w jednym celu – zobaczyć na własne oczy ten słynny balkon, pod którym Romeo wzdychał do swojej ukochanej. Tak naprawdę, to Julia wcale tutaj nie mieszkała, ponieważ gotycki dom był siedzibą rodziny Cappello. Ktoś stwierdził, że skoro nazwisko brzmi podobnie do </a:t>
            </a:r>
            <a:r>
              <a:rPr lang="pl-PL" dirty="0" err="1"/>
              <a:t>Capuleti</a:t>
            </a:r>
            <a:r>
              <a:rPr lang="pl-PL" dirty="0"/>
              <a:t>, to dlaczego by nie zacząć zarabiać, na tej pięknej i romantycznej opowieści. Stąd też wzięły się pielgrzymki do tego właśnie miejsca. Podobno dotykając pierś Julii spotka nas szczęście w miłości.</a:t>
            </a:r>
          </a:p>
        </p:txBody>
      </p:sp>
      <p:pic>
        <p:nvPicPr>
          <p:cNvPr id="6" name="Obraz 5">
            <a:extLst>
              <a:ext uri="{FF2B5EF4-FFF2-40B4-BE49-F238E27FC236}">
                <a16:creationId xmlns:a16="http://schemas.microsoft.com/office/drawing/2014/main" id="{A234C169-927B-47C3-A68C-576206B34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1139" y="217311"/>
            <a:ext cx="2483773" cy="3211689"/>
          </a:xfrm>
          <a:prstGeom prst="rect">
            <a:avLst/>
          </a:prstGeom>
        </p:spPr>
      </p:pic>
      <p:pic>
        <p:nvPicPr>
          <p:cNvPr id="9" name="Obraz 8">
            <a:extLst>
              <a:ext uri="{FF2B5EF4-FFF2-40B4-BE49-F238E27FC236}">
                <a16:creationId xmlns:a16="http://schemas.microsoft.com/office/drawing/2014/main" id="{FD02AC65-5361-4411-A598-2590D8E67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396" y="1432260"/>
            <a:ext cx="2897226" cy="5153735"/>
          </a:xfrm>
          <a:prstGeom prst="rect">
            <a:avLst/>
          </a:prstGeom>
        </p:spPr>
      </p:pic>
    </p:spTree>
    <p:extLst>
      <p:ext uri="{BB962C8B-B14F-4D97-AF65-F5344CB8AC3E}">
        <p14:creationId xmlns:p14="http://schemas.microsoft.com/office/powerpoint/2010/main" val="4203853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D56CB31-1806-4945-B63A-F5D993E150D9}"/>
              </a:ext>
            </a:extLst>
          </p:cNvPr>
          <p:cNvSpPr>
            <a:spLocks noGrp="1"/>
          </p:cNvSpPr>
          <p:nvPr>
            <p:ph type="title"/>
          </p:nvPr>
        </p:nvSpPr>
        <p:spPr>
          <a:xfrm>
            <a:off x="677334" y="609600"/>
            <a:ext cx="4560710" cy="5712178"/>
          </a:xfrm>
        </p:spPr>
        <p:txBody>
          <a:bodyPr>
            <a:normAutofit fontScale="90000"/>
          </a:bodyPr>
          <a:lstStyle/>
          <a:p>
            <a:r>
              <a:rPr lang="pl-PL" sz="4000" dirty="0" err="1">
                <a:latin typeface="Calibri" panose="020F0502020204030204" pitchFamily="34" charset="0"/>
                <a:cs typeface="Calibri" panose="020F0502020204030204" pitchFamily="34" charset="0"/>
              </a:rPr>
              <a:t>Piazza</a:t>
            </a:r>
            <a:r>
              <a:rPr lang="pl-PL" sz="4000" dirty="0">
                <a:latin typeface="Calibri" panose="020F0502020204030204" pitchFamily="34" charset="0"/>
                <a:cs typeface="Calibri" panose="020F0502020204030204" pitchFamily="34" charset="0"/>
              </a:rPr>
              <a:t> </a:t>
            </a:r>
            <a:r>
              <a:rPr lang="pl-PL" sz="4000" dirty="0" err="1">
                <a:latin typeface="Calibri" panose="020F0502020204030204" pitchFamily="34" charset="0"/>
                <a:cs typeface="Calibri" panose="020F0502020204030204" pitchFamily="34" charset="0"/>
              </a:rPr>
              <a:t>delle</a:t>
            </a:r>
            <a:r>
              <a:rPr lang="pl-PL" sz="4000" dirty="0">
                <a:latin typeface="Calibri" panose="020F0502020204030204" pitchFamily="34" charset="0"/>
                <a:cs typeface="Calibri" panose="020F0502020204030204" pitchFamily="34" charset="0"/>
              </a:rPr>
              <a:t> </a:t>
            </a:r>
            <a:r>
              <a:rPr lang="pl-PL" sz="4000" dirty="0" err="1">
                <a:latin typeface="Calibri" panose="020F0502020204030204" pitchFamily="34" charset="0"/>
                <a:cs typeface="Calibri" panose="020F0502020204030204" pitchFamily="34" charset="0"/>
              </a:rPr>
              <a:t>Erbe</a:t>
            </a:r>
            <a:br>
              <a:rPr lang="pl-PL" dirty="0">
                <a:latin typeface="Calibri" panose="020F0502020204030204" pitchFamily="34" charset="0"/>
                <a:cs typeface="Calibri" panose="020F0502020204030204" pitchFamily="34" charset="0"/>
              </a:rPr>
            </a:br>
            <a:r>
              <a:rPr lang="pl-PL" sz="2700" dirty="0">
                <a:solidFill>
                  <a:schemeClr val="tx1"/>
                </a:solidFill>
                <a:latin typeface="Calibri" panose="020F0502020204030204" pitchFamily="34" charset="0"/>
                <a:cs typeface="Calibri" panose="020F0502020204030204" pitchFamily="34" charset="0"/>
              </a:rPr>
              <a:t>Centralny plac był forum romanum miasta w czasach Cesarstwa Rzymskiego. Północną stronę placu zajmuje zabytkowy ratusz, </a:t>
            </a:r>
            <a:r>
              <a:rPr lang="pl-PL" sz="2700" dirty="0" err="1">
                <a:solidFill>
                  <a:schemeClr val="tx1"/>
                </a:solidFill>
                <a:latin typeface="Calibri" panose="020F0502020204030204" pitchFamily="34" charset="0"/>
                <a:cs typeface="Calibri" panose="020F0502020204030204" pitchFamily="34" charset="0"/>
              </a:rPr>
              <a:t>Torre</a:t>
            </a:r>
            <a:r>
              <a:rPr lang="pl-PL" sz="2700" dirty="0">
                <a:solidFill>
                  <a:schemeClr val="tx1"/>
                </a:solidFill>
                <a:latin typeface="Calibri" panose="020F0502020204030204" pitchFamily="34" charset="0"/>
                <a:cs typeface="Calibri" panose="020F0502020204030204" pitchFamily="34" charset="0"/>
              </a:rPr>
              <a:t> dei </a:t>
            </a:r>
            <a:r>
              <a:rPr lang="pl-PL" sz="2700" dirty="0" err="1">
                <a:solidFill>
                  <a:schemeClr val="tx1"/>
                </a:solidFill>
                <a:latin typeface="Calibri" panose="020F0502020204030204" pitchFamily="34" charset="0"/>
                <a:cs typeface="Calibri" panose="020F0502020204030204" pitchFamily="34" charset="0"/>
              </a:rPr>
              <a:t>Lamberti</a:t>
            </a:r>
            <a:r>
              <a:rPr lang="pl-PL" sz="2700" dirty="0">
                <a:solidFill>
                  <a:schemeClr val="tx1"/>
                </a:solidFill>
                <a:latin typeface="Calibri" panose="020F0502020204030204" pitchFamily="34" charset="0"/>
                <a:cs typeface="Calibri" panose="020F0502020204030204" pitchFamily="34" charset="0"/>
              </a:rPr>
              <a:t>, </a:t>
            </a:r>
            <a:r>
              <a:rPr lang="pl-PL" sz="2700" dirty="0" err="1">
                <a:solidFill>
                  <a:schemeClr val="tx1"/>
                </a:solidFill>
                <a:latin typeface="Calibri" panose="020F0502020204030204" pitchFamily="34" charset="0"/>
                <a:cs typeface="Calibri" panose="020F0502020204030204" pitchFamily="34" charset="0"/>
              </a:rPr>
              <a:t>Casa</a:t>
            </a:r>
            <a:r>
              <a:rPr lang="pl-PL" sz="2700" dirty="0">
                <a:solidFill>
                  <a:schemeClr val="tx1"/>
                </a:solidFill>
                <a:latin typeface="Calibri" panose="020F0502020204030204" pitchFamily="34" charset="0"/>
                <a:cs typeface="Calibri" panose="020F0502020204030204" pitchFamily="34" charset="0"/>
              </a:rPr>
              <a:t> dei </a:t>
            </a:r>
            <a:r>
              <a:rPr lang="pl-PL" sz="2700" dirty="0" err="1">
                <a:solidFill>
                  <a:schemeClr val="tx1"/>
                </a:solidFill>
                <a:latin typeface="Calibri" panose="020F0502020204030204" pitchFamily="34" charset="0"/>
                <a:cs typeface="Calibri" panose="020F0502020204030204" pitchFamily="34" charset="0"/>
              </a:rPr>
              <a:t>Giudici</a:t>
            </a:r>
            <a:r>
              <a:rPr lang="pl-PL" sz="2700" dirty="0">
                <a:solidFill>
                  <a:schemeClr val="tx1"/>
                </a:solidFill>
                <a:latin typeface="Calibri" panose="020F0502020204030204" pitchFamily="34" charset="0"/>
                <a:cs typeface="Calibri" panose="020F0502020204030204" pitchFamily="34" charset="0"/>
              </a:rPr>
              <a:t> ("Sala Sędziów") i freski domów </a:t>
            </a:r>
            <a:r>
              <a:rPr lang="pl-PL" sz="2700" dirty="0" err="1">
                <a:solidFill>
                  <a:schemeClr val="tx1"/>
                </a:solidFill>
                <a:latin typeface="Calibri" panose="020F0502020204030204" pitchFamily="34" charset="0"/>
                <a:cs typeface="Calibri" panose="020F0502020204030204" pitchFamily="34" charset="0"/>
              </a:rPr>
              <a:t>Mazzanti</a:t>
            </a:r>
            <a:r>
              <a:rPr lang="pl-PL" sz="2700" dirty="0">
                <a:solidFill>
                  <a:schemeClr val="tx1"/>
                </a:solidFill>
                <a:latin typeface="Calibri" panose="020F0502020204030204" pitchFamily="34" charset="0"/>
                <a:cs typeface="Calibri" panose="020F0502020204030204" pitchFamily="34" charset="0"/>
              </a:rPr>
              <a:t>. Po stronie zachodniej można podziwiać barokowy </a:t>
            </a:r>
            <a:r>
              <a:rPr lang="pl-PL" sz="2700" dirty="0" err="1">
                <a:solidFill>
                  <a:schemeClr val="tx1"/>
                </a:solidFill>
                <a:latin typeface="Calibri" panose="020F0502020204030204" pitchFamily="34" charset="0"/>
                <a:cs typeface="Calibri" panose="020F0502020204030204" pitchFamily="34" charset="0"/>
              </a:rPr>
              <a:t>Palazzo</a:t>
            </a:r>
            <a:r>
              <a:rPr lang="pl-PL" sz="2700" dirty="0">
                <a:solidFill>
                  <a:schemeClr val="tx1"/>
                </a:solidFill>
                <a:latin typeface="Calibri" panose="020F0502020204030204" pitchFamily="34" charset="0"/>
                <a:cs typeface="Calibri" panose="020F0502020204030204" pitchFamily="34" charset="0"/>
              </a:rPr>
              <a:t> </a:t>
            </a:r>
            <a:r>
              <a:rPr lang="pl-PL" sz="2700" dirty="0" err="1">
                <a:solidFill>
                  <a:schemeClr val="tx1"/>
                </a:solidFill>
                <a:latin typeface="Calibri" panose="020F0502020204030204" pitchFamily="34" charset="0"/>
                <a:cs typeface="Calibri" panose="020F0502020204030204" pitchFamily="34" charset="0"/>
              </a:rPr>
              <a:t>Maffei</a:t>
            </a:r>
            <a:r>
              <a:rPr lang="pl-PL" sz="2700" dirty="0">
                <a:solidFill>
                  <a:schemeClr val="tx1"/>
                </a:solidFill>
                <a:latin typeface="Calibri" panose="020F0502020204030204" pitchFamily="34" charset="0"/>
                <a:cs typeface="Calibri" panose="020F0502020204030204" pitchFamily="34" charset="0"/>
              </a:rPr>
              <a:t> zdobiony posągami greckich bogów. Stoi przed nim biała marmurowa kolumna, na której znajduje się lew Świętego Marka, symbol Republiki Weneckiej.</a:t>
            </a:r>
            <a:br>
              <a:rPr lang="pl-PL" sz="2700" dirty="0">
                <a:solidFill>
                  <a:schemeClr val="tx1"/>
                </a:solidFill>
                <a:latin typeface="Calibri" panose="020F0502020204030204" pitchFamily="34" charset="0"/>
                <a:cs typeface="Calibri" panose="020F0502020204030204" pitchFamily="34" charset="0"/>
              </a:rPr>
            </a:br>
            <a:br>
              <a:rPr lang="pl-PL" sz="2700" dirty="0">
                <a:latin typeface="Calibri" panose="020F0502020204030204" pitchFamily="34" charset="0"/>
                <a:cs typeface="Calibri" panose="020F0502020204030204" pitchFamily="34" charset="0"/>
              </a:rPr>
            </a:br>
            <a:endParaRPr lang="pl-PL" sz="2700" dirty="0">
              <a:latin typeface="Calibri" panose="020F0502020204030204" pitchFamily="34" charset="0"/>
              <a:cs typeface="Calibri" panose="020F0502020204030204" pitchFamily="34" charset="0"/>
            </a:endParaRPr>
          </a:p>
        </p:txBody>
      </p:sp>
      <p:pic>
        <p:nvPicPr>
          <p:cNvPr id="7" name="Symbol zastępczy zawartości 6">
            <a:extLst>
              <a:ext uri="{FF2B5EF4-FFF2-40B4-BE49-F238E27FC236}">
                <a16:creationId xmlns:a16="http://schemas.microsoft.com/office/drawing/2014/main" id="{8EDA24FD-35F8-4106-A86F-0E6D2510FF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37432" y="749476"/>
            <a:ext cx="2183308" cy="3881437"/>
          </a:xfrm>
        </p:spPr>
      </p:pic>
      <p:pic>
        <p:nvPicPr>
          <p:cNvPr id="10" name="Obraz 9">
            <a:extLst>
              <a:ext uri="{FF2B5EF4-FFF2-40B4-BE49-F238E27FC236}">
                <a16:creationId xmlns:a16="http://schemas.microsoft.com/office/drawing/2014/main" id="{6955629F-0FFE-4537-B421-A0EAADE3A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548" y="3429000"/>
            <a:ext cx="2472266" cy="4109156"/>
          </a:xfrm>
          <a:prstGeom prst="rect">
            <a:avLst/>
          </a:prstGeom>
        </p:spPr>
      </p:pic>
      <p:pic>
        <p:nvPicPr>
          <p:cNvPr id="12" name="Obraz 11">
            <a:extLst>
              <a:ext uri="{FF2B5EF4-FFF2-40B4-BE49-F238E27FC236}">
                <a16:creationId xmlns:a16="http://schemas.microsoft.com/office/drawing/2014/main" id="{4D44C87A-3823-430E-8670-A47B8A9DC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3257" y="457201"/>
            <a:ext cx="2472267" cy="3008488"/>
          </a:xfrm>
          <a:prstGeom prst="rect">
            <a:avLst/>
          </a:prstGeom>
        </p:spPr>
      </p:pic>
    </p:spTree>
    <p:extLst>
      <p:ext uri="{BB962C8B-B14F-4D97-AF65-F5344CB8AC3E}">
        <p14:creationId xmlns:p14="http://schemas.microsoft.com/office/powerpoint/2010/main" val="725934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2B2AA81-CEBF-42CF-9596-A3646F16568C}"/>
              </a:ext>
            </a:extLst>
          </p:cNvPr>
          <p:cNvSpPr>
            <a:spLocks noGrp="1"/>
          </p:cNvSpPr>
          <p:nvPr>
            <p:ph type="title"/>
          </p:nvPr>
        </p:nvSpPr>
        <p:spPr>
          <a:xfrm>
            <a:off x="502028" y="609600"/>
            <a:ext cx="3276591" cy="993422"/>
          </a:xfrm>
        </p:spPr>
        <p:txBody>
          <a:bodyPr anchor="ctr">
            <a:noAutofit/>
          </a:bodyPr>
          <a:lstStyle/>
          <a:p>
            <a:pPr>
              <a:lnSpc>
                <a:spcPct val="90000"/>
              </a:lnSpc>
            </a:pPr>
            <a:r>
              <a:rPr lang="pl-PL" sz="3200" b="0" i="0" dirty="0">
                <a:effectLst/>
                <a:latin typeface="Adobe Garamond Pro"/>
              </a:rPr>
              <a:t> </a:t>
            </a:r>
            <a:br>
              <a:rPr lang="pl-PL" sz="3200" b="0" i="0" dirty="0">
                <a:effectLst/>
                <a:latin typeface="Adobe Garamond Pro"/>
              </a:rPr>
            </a:br>
            <a:r>
              <a:rPr lang="pl-PL" sz="3200" b="0" i="0" dirty="0" err="1">
                <a:effectLst/>
                <a:latin typeface="Adobe Garamond Pro"/>
              </a:rPr>
              <a:t>Piazza</a:t>
            </a:r>
            <a:r>
              <a:rPr lang="pl-PL" sz="3200" b="0" i="0" dirty="0">
                <a:effectLst/>
                <a:latin typeface="Adobe Garamond Pro"/>
              </a:rPr>
              <a:t> dei </a:t>
            </a:r>
            <a:r>
              <a:rPr lang="pl-PL" sz="3200" b="0" i="0" dirty="0" err="1">
                <a:effectLst/>
                <a:latin typeface="Adobe Garamond Pro"/>
              </a:rPr>
              <a:t>Signori</a:t>
            </a:r>
            <a:endParaRPr lang="pl-PL" sz="3200" dirty="0"/>
          </a:p>
        </p:txBody>
      </p:sp>
      <p:sp>
        <p:nvSpPr>
          <p:cNvPr id="3" name="Symbol zastępczy zawartości 2">
            <a:extLst>
              <a:ext uri="{FF2B5EF4-FFF2-40B4-BE49-F238E27FC236}">
                <a16:creationId xmlns:a16="http://schemas.microsoft.com/office/drawing/2014/main" id="{D8B1D368-C27E-4EA6-B43B-2153B93523C1}"/>
              </a:ext>
            </a:extLst>
          </p:cNvPr>
          <p:cNvSpPr>
            <a:spLocks noGrp="1"/>
          </p:cNvSpPr>
          <p:nvPr>
            <p:ph idx="1"/>
          </p:nvPr>
        </p:nvSpPr>
        <p:spPr>
          <a:xfrm>
            <a:off x="502028" y="1731611"/>
            <a:ext cx="3923216" cy="3880773"/>
          </a:xfrm>
        </p:spPr>
        <p:txBody>
          <a:bodyPr>
            <a:normAutofit/>
          </a:bodyPr>
          <a:lstStyle/>
          <a:p>
            <a:pPr marL="0" indent="0">
              <a:lnSpc>
                <a:spcPct val="90000"/>
              </a:lnSpc>
              <a:buNone/>
            </a:pPr>
            <a:r>
              <a:rPr lang="pl-PL" sz="1600" dirty="0" err="1"/>
              <a:t>Piazza</a:t>
            </a:r>
            <a:r>
              <a:rPr lang="pl-PL" sz="1600" dirty="0"/>
              <a:t> to plac położony w historycznym centrum miasta, w sąsiedztwie </a:t>
            </a:r>
            <a:r>
              <a:rPr lang="pl-PL" sz="1600" dirty="0" err="1"/>
              <a:t>Piazza</a:t>
            </a:r>
            <a:r>
              <a:rPr lang="pl-PL" sz="1600" dirty="0"/>
              <a:t> </a:t>
            </a:r>
            <a:r>
              <a:rPr lang="pl-PL" sz="1600" dirty="0" err="1"/>
              <a:t>delle</a:t>
            </a:r>
            <a:r>
              <a:rPr lang="pl-PL" sz="1600" dirty="0"/>
              <a:t> </a:t>
            </a:r>
            <a:r>
              <a:rPr lang="pl-PL" sz="1600" dirty="0" err="1"/>
              <a:t>Erbe</a:t>
            </a:r>
            <a:r>
              <a:rPr lang="pl-PL" sz="1600" dirty="0"/>
              <a:t>. Został założony w średniowieczu i od początku pełnił funkcję polityczną, administracyjną i reprezentacyjną. Plac jest otoczony przez monumentalne budynki połączone łukami i loggią</a:t>
            </a:r>
            <a:r>
              <a:rPr lang="pl-PL" sz="1400" dirty="0"/>
              <a:t>.</a:t>
            </a:r>
          </a:p>
        </p:txBody>
      </p:sp>
      <p:pic>
        <p:nvPicPr>
          <p:cNvPr id="4" name="Obraz 3">
            <a:extLst>
              <a:ext uri="{FF2B5EF4-FFF2-40B4-BE49-F238E27FC236}">
                <a16:creationId xmlns:a16="http://schemas.microsoft.com/office/drawing/2014/main" id="{9AF69BEF-F225-4D29-A26D-A34EC59EDA08}"/>
              </a:ext>
            </a:extLst>
          </p:cNvPr>
          <p:cNvPicPr>
            <a:picLocks noChangeAspect="1"/>
          </p:cNvPicPr>
          <p:nvPr/>
        </p:nvPicPr>
        <p:blipFill>
          <a:blip r:embed="rId2"/>
          <a:stretch>
            <a:fillRect/>
          </a:stretch>
        </p:blipFill>
        <p:spPr>
          <a:xfrm>
            <a:off x="4655451" y="1106311"/>
            <a:ext cx="4436535" cy="5576711"/>
          </a:xfrm>
          <a:prstGeom prst="rect">
            <a:avLst/>
          </a:prstGeom>
        </p:spPr>
      </p:pic>
      <p:pic>
        <p:nvPicPr>
          <p:cNvPr id="6" name="Obraz 5">
            <a:extLst>
              <a:ext uri="{FF2B5EF4-FFF2-40B4-BE49-F238E27FC236}">
                <a16:creationId xmlns:a16="http://schemas.microsoft.com/office/drawing/2014/main" id="{64F95DCF-12AA-4803-83A0-DECBE5E02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0323" y="3429000"/>
            <a:ext cx="2232025" cy="3968044"/>
          </a:xfrm>
          <a:prstGeom prst="rect">
            <a:avLst/>
          </a:prstGeom>
        </p:spPr>
      </p:pic>
    </p:spTree>
    <p:extLst>
      <p:ext uri="{BB962C8B-B14F-4D97-AF65-F5344CB8AC3E}">
        <p14:creationId xmlns:p14="http://schemas.microsoft.com/office/powerpoint/2010/main" val="3167742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D66E5436-BAD2-4BEA-A1F0-439773266DC5}"/>
              </a:ext>
            </a:extLst>
          </p:cNvPr>
          <p:cNvSpPr>
            <a:spLocks noGrp="1"/>
          </p:cNvSpPr>
          <p:nvPr>
            <p:ph type="title"/>
          </p:nvPr>
        </p:nvSpPr>
        <p:spPr>
          <a:xfrm>
            <a:off x="324091" y="547548"/>
            <a:ext cx="3737268" cy="1320800"/>
          </a:xfrm>
        </p:spPr>
        <p:txBody>
          <a:bodyPr>
            <a:normAutofit/>
          </a:bodyPr>
          <a:lstStyle/>
          <a:p>
            <a:r>
              <a:rPr lang="pl-PL" dirty="0" err="1">
                <a:latin typeface="Calibri" panose="020F0502020204030204" pitchFamily="34" charset="0"/>
                <a:cs typeface="Calibri" panose="020F0502020204030204" pitchFamily="34" charset="0"/>
              </a:rPr>
              <a:t>Piazza</a:t>
            </a:r>
            <a:r>
              <a:rPr lang="pl-PL" dirty="0">
                <a:latin typeface="Calibri" panose="020F0502020204030204" pitchFamily="34" charset="0"/>
                <a:cs typeface="Calibri" panose="020F0502020204030204" pitchFamily="34" charset="0"/>
              </a:rPr>
              <a:t> </a:t>
            </a:r>
            <a:r>
              <a:rPr lang="pl-PL" dirty="0" err="1">
                <a:latin typeface="Calibri" panose="020F0502020204030204" pitchFamily="34" charset="0"/>
                <a:cs typeface="Calibri" panose="020F0502020204030204" pitchFamily="34" charset="0"/>
              </a:rPr>
              <a:t>Bra</a:t>
            </a:r>
            <a:endParaRPr lang="pl-PL" dirty="0">
              <a:latin typeface="Calibri" panose="020F0502020204030204" pitchFamily="34" charset="0"/>
              <a:cs typeface="Calibri" panose="020F0502020204030204" pitchFamily="34" charset="0"/>
            </a:endParaRPr>
          </a:p>
        </p:txBody>
      </p:sp>
      <p:sp>
        <p:nvSpPr>
          <p:cNvPr id="3" name="Symbol zastępczy zawartości 2">
            <a:extLst>
              <a:ext uri="{FF2B5EF4-FFF2-40B4-BE49-F238E27FC236}">
                <a16:creationId xmlns:a16="http://schemas.microsoft.com/office/drawing/2014/main" id="{8D29089F-A475-49A1-87BB-52FC496553F5}"/>
              </a:ext>
            </a:extLst>
          </p:cNvPr>
          <p:cNvSpPr>
            <a:spLocks noGrp="1"/>
          </p:cNvSpPr>
          <p:nvPr>
            <p:ph idx="1"/>
          </p:nvPr>
        </p:nvSpPr>
        <p:spPr>
          <a:xfrm>
            <a:off x="5209563" y="2160590"/>
            <a:ext cx="4064439" cy="1734078"/>
          </a:xfrm>
        </p:spPr>
        <p:txBody>
          <a:bodyPr>
            <a:normAutofit/>
          </a:bodyPr>
          <a:lstStyle/>
          <a:p>
            <a:pPr marL="0" indent="0">
              <a:buNone/>
            </a:pPr>
            <a:endParaRPr lang="pl-PL" sz="1700" b="0" i="0" dirty="0">
              <a:effectLst/>
              <a:latin typeface="Adobe Garamond Pro"/>
            </a:endParaRPr>
          </a:p>
          <a:p>
            <a:endParaRPr lang="pl-PL" sz="1700" dirty="0"/>
          </a:p>
        </p:txBody>
      </p:sp>
      <p:sp>
        <p:nvSpPr>
          <p:cNvPr id="6" name="pole tekstowe 5">
            <a:extLst>
              <a:ext uri="{FF2B5EF4-FFF2-40B4-BE49-F238E27FC236}">
                <a16:creationId xmlns:a16="http://schemas.microsoft.com/office/drawing/2014/main" id="{3A3F6CCD-530A-4048-B13A-6AA139ABD86A}"/>
              </a:ext>
            </a:extLst>
          </p:cNvPr>
          <p:cNvSpPr txBox="1"/>
          <p:nvPr/>
        </p:nvSpPr>
        <p:spPr>
          <a:xfrm>
            <a:off x="324091" y="1191736"/>
            <a:ext cx="2917997" cy="3139321"/>
          </a:xfrm>
          <a:prstGeom prst="rect">
            <a:avLst/>
          </a:prstGeom>
          <a:noFill/>
        </p:spPr>
        <p:txBody>
          <a:bodyPr wrap="square">
            <a:spAutoFit/>
          </a:bodyPr>
          <a:lstStyle/>
          <a:p>
            <a:pPr algn="l"/>
            <a:r>
              <a:rPr lang="pl-PL" b="0" i="0" dirty="0">
                <a:solidFill>
                  <a:srgbClr val="212121"/>
                </a:solidFill>
                <a:effectLst/>
                <a:latin typeface="Roboto" panose="02000000000000000000" pitchFamily="2" charset="0"/>
              </a:rPr>
              <a:t>Plac jest głównym i największym skwerem w mieście. Znajduje się tutaj arena z I wieku. p.n.e., neoklasycystyczny pałac </a:t>
            </a:r>
            <a:r>
              <a:rPr lang="pl-PL" b="0" i="0" dirty="0" err="1">
                <a:solidFill>
                  <a:srgbClr val="212121"/>
                </a:solidFill>
                <a:effectLst/>
                <a:latin typeface="Roboto" panose="02000000000000000000" pitchFamily="2" charset="0"/>
              </a:rPr>
              <a:t>Palazzo</a:t>
            </a:r>
            <a:r>
              <a:rPr lang="pl-PL" b="0" i="0" dirty="0">
                <a:solidFill>
                  <a:srgbClr val="212121"/>
                </a:solidFill>
                <a:effectLst/>
                <a:latin typeface="Roboto" panose="02000000000000000000" pitchFamily="2" charset="0"/>
              </a:rPr>
              <a:t> Barbieri, a także pięciokątna </a:t>
            </a:r>
            <a:r>
              <a:rPr lang="pl-PL" b="0" i="0" dirty="0" err="1">
                <a:solidFill>
                  <a:srgbClr val="212121"/>
                </a:solidFill>
                <a:effectLst/>
                <a:latin typeface="Roboto" panose="02000000000000000000" pitchFamily="2" charset="0"/>
              </a:rPr>
              <a:t>Torre</a:t>
            </a:r>
            <a:r>
              <a:rPr lang="pl-PL" b="0" i="0" dirty="0">
                <a:solidFill>
                  <a:srgbClr val="212121"/>
                </a:solidFill>
                <a:effectLst/>
                <a:latin typeface="Roboto" panose="02000000000000000000" pitchFamily="2" charset="0"/>
              </a:rPr>
              <a:t> </a:t>
            </a:r>
            <a:r>
              <a:rPr lang="pl-PL" b="0" i="0" dirty="0" err="1">
                <a:solidFill>
                  <a:srgbClr val="212121"/>
                </a:solidFill>
                <a:effectLst/>
                <a:latin typeface="Roboto" panose="02000000000000000000" pitchFamily="2" charset="0"/>
              </a:rPr>
              <a:t>Pentagona</a:t>
            </a:r>
            <a:r>
              <a:rPr lang="pl-PL" b="0" i="0" dirty="0">
                <a:solidFill>
                  <a:srgbClr val="212121"/>
                </a:solidFill>
                <a:effectLst/>
                <a:latin typeface="Roboto" panose="02000000000000000000" pitchFamily="2" charset="0"/>
              </a:rPr>
              <a:t>, wieża z XIV wieku.</a:t>
            </a:r>
          </a:p>
          <a:p>
            <a:br>
              <a:rPr lang="pl-PL" b="0" i="0" dirty="0">
                <a:solidFill>
                  <a:srgbClr val="212121"/>
                </a:solidFill>
                <a:effectLst/>
                <a:latin typeface="Roboto" panose="02000000000000000000" pitchFamily="2" charset="0"/>
              </a:rPr>
            </a:br>
            <a:endParaRPr lang="pl-PL" dirty="0"/>
          </a:p>
        </p:txBody>
      </p:sp>
      <p:pic>
        <p:nvPicPr>
          <p:cNvPr id="8" name="Obraz 7">
            <a:extLst>
              <a:ext uri="{FF2B5EF4-FFF2-40B4-BE49-F238E27FC236}">
                <a16:creationId xmlns:a16="http://schemas.microsoft.com/office/drawing/2014/main" id="{856CEE3B-9F1B-4F82-84F6-FD0D965797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088" y="852482"/>
            <a:ext cx="5901911" cy="5457970"/>
          </a:xfrm>
          <a:prstGeom prst="rect">
            <a:avLst/>
          </a:prstGeom>
        </p:spPr>
      </p:pic>
    </p:spTree>
    <p:extLst>
      <p:ext uri="{BB962C8B-B14F-4D97-AF65-F5344CB8AC3E}">
        <p14:creationId xmlns:p14="http://schemas.microsoft.com/office/powerpoint/2010/main" val="4042573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pole tekstowe 6">
            <a:extLst>
              <a:ext uri="{FF2B5EF4-FFF2-40B4-BE49-F238E27FC236}">
                <a16:creationId xmlns:a16="http://schemas.microsoft.com/office/drawing/2014/main" id="{6003A034-9E94-44A5-A4A7-F987DC3F9E64}"/>
              </a:ext>
            </a:extLst>
          </p:cNvPr>
          <p:cNvSpPr txBox="1"/>
          <p:nvPr/>
        </p:nvSpPr>
        <p:spPr>
          <a:xfrm>
            <a:off x="460094" y="274914"/>
            <a:ext cx="4505445" cy="2400657"/>
          </a:xfrm>
          <a:prstGeom prst="rect">
            <a:avLst/>
          </a:prstGeom>
          <a:noFill/>
        </p:spPr>
        <p:txBody>
          <a:bodyPr wrap="square">
            <a:spAutoFit/>
          </a:bodyPr>
          <a:lstStyle/>
          <a:p>
            <a:r>
              <a:rPr lang="pl-PL" sz="2400" dirty="0" err="1">
                <a:solidFill>
                  <a:schemeClr val="accent1"/>
                </a:solidFill>
              </a:rPr>
              <a:t>Arco</a:t>
            </a:r>
            <a:r>
              <a:rPr lang="pl-PL" sz="2400" dirty="0">
                <a:solidFill>
                  <a:schemeClr val="accent1"/>
                </a:solidFill>
              </a:rPr>
              <a:t> dei </a:t>
            </a:r>
            <a:r>
              <a:rPr lang="pl-PL" sz="2400" dirty="0" err="1">
                <a:solidFill>
                  <a:schemeClr val="accent1"/>
                </a:solidFill>
              </a:rPr>
              <a:t>Gavi</a:t>
            </a:r>
            <a:endParaRPr lang="pl-PL" sz="2400" dirty="0">
              <a:solidFill>
                <a:schemeClr val="accent1"/>
              </a:solidFill>
            </a:endParaRPr>
          </a:p>
          <a:p>
            <a:r>
              <a:rPr lang="pl-PL" dirty="0"/>
              <a:t>Rzymski łuk triumfalny powstał najprawdopodobniej w I wieku n.e. Obecna budowla jest rekonstrukcją z 1932 roku. Ozdobiony jest posągami rodziny </a:t>
            </a:r>
            <a:r>
              <a:rPr lang="pl-PL" dirty="0" err="1"/>
              <a:t>Gawiuszów</a:t>
            </a:r>
            <a:r>
              <a:rPr lang="pl-PL" dirty="0"/>
              <a:t>, od nazwiska której bierze także swoją nazwę.</a:t>
            </a:r>
          </a:p>
          <a:p>
            <a:endParaRPr lang="pl-PL" dirty="0"/>
          </a:p>
        </p:txBody>
      </p:sp>
      <p:pic>
        <p:nvPicPr>
          <p:cNvPr id="5" name="Obraz 4">
            <a:extLst>
              <a:ext uri="{FF2B5EF4-FFF2-40B4-BE49-F238E27FC236}">
                <a16:creationId xmlns:a16="http://schemas.microsoft.com/office/drawing/2014/main" id="{5EDEC52C-3D9D-40B4-A76D-9A2B035DA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6069" y="627382"/>
            <a:ext cx="3367932" cy="5246787"/>
          </a:xfrm>
          <a:prstGeom prst="rect">
            <a:avLst/>
          </a:prstGeom>
        </p:spPr>
      </p:pic>
      <p:pic>
        <p:nvPicPr>
          <p:cNvPr id="10" name="Obraz 9">
            <a:extLst>
              <a:ext uri="{FF2B5EF4-FFF2-40B4-BE49-F238E27FC236}">
                <a16:creationId xmlns:a16="http://schemas.microsoft.com/office/drawing/2014/main" id="{E93F7D6D-92B4-41A8-A8A5-954FD19AB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203" y="2500132"/>
            <a:ext cx="3750197" cy="4685398"/>
          </a:xfrm>
          <a:prstGeom prst="rect">
            <a:avLst/>
          </a:prstGeom>
        </p:spPr>
      </p:pic>
    </p:spTree>
    <p:extLst>
      <p:ext uri="{BB962C8B-B14F-4D97-AF65-F5344CB8AC3E}">
        <p14:creationId xmlns:p14="http://schemas.microsoft.com/office/powerpoint/2010/main" val="3028501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ytuł 5">
            <a:extLst>
              <a:ext uri="{FF2B5EF4-FFF2-40B4-BE49-F238E27FC236}">
                <a16:creationId xmlns:a16="http://schemas.microsoft.com/office/drawing/2014/main" id="{E8051291-5D1C-4C40-A902-8D73C25439F3}"/>
              </a:ext>
            </a:extLst>
          </p:cNvPr>
          <p:cNvSpPr>
            <a:spLocks noGrp="1"/>
          </p:cNvSpPr>
          <p:nvPr>
            <p:ph type="title"/>
          </p:nvPr>
        </p:nvSpPr>
        <p:spPr>
          <a:xfrm>
            <a:off x="5536734" y="609600"/>
            <a:ext cx="3737268" cy="1320800"/>
          </a:xfrm>
        </p:spPr>
        <p:txBody>
          <a:bodyPr vert="horz" lIns="91440" tIns="45720" rIns="91440" bIns="45720" rtlCol="0" anchor="t">
            <a:normAutofit/>
          </a:bodyPr>
          <a:lstStyle/>
          <a:p>
            <a:r>
              <a:rPr lang="pl-PL" dirty="0" err="1">
                <a:latin typeface="Calibri" panose="020F0502020204030204" pitchFamily="34" charset="0"/>
                <a:cs typeface="Calibri" panose="020F0502020204030204" pitchFamily="34" charset="0"/>
              </a:rPr>
              <a:t>Castel</a:t>
            </a:r>
            <a:r>
              <a:rPr lang="pl-PL" dirty="0">
                <a:latin typeface="Calibri" panose="020F0502020204030204" pitchFamily="34" charset="0"/>
                <a:cs typeface="Calibri" panose="020F0502020204030204" pitchFamily="34" charset="0"/>
              </a:rPr>
              <a:t> San Pietro</a:t>
            </a:r>
            <a:endParaRPr lang="en-US" dirty="0">
              <a:latin typeface="Calibri" panose="020F0502020204030204" pitchFamily="34" charset="0"/>
              <a:cs typeface="Calibri" panose="020F0502020204030204" pitchFamily="34" charset="0"/>
            </a:endParaRPr>
          </a:p>
        </p:txBody>
      </p:sp>
      <p:sp>
        <p:nvSpPr>
          <p:cNvPr id="7" name="Symbol zastępczy zawartości 6">
            <a:extLst>
              <a:ext uri="{FF2B5EF4-FFF2-40B4-BE49-F238E27FC236}">
                <a16:creationId xmlns:a16="http://schemas.microsoft.com/office/drawing/2014/main" id="{BBD403BB-43AC-470E-8808-709C13415C47}"/>
              </a:ext>
            </a:extLst>
          </p:cNvPr>
          <p:cNvSpPr>
            <a:spLocks noGrp="1"/>
          </p:cNvSpPr>
          <p:nvPr>
            <p:ph sz="half" idx="2"/>
          </p:nvPr>
        </p:nvSpPr>
        <p:spPr>
          <a:xfrm>
            <a:off x="3725333" y="1144590"/>
            <a:ext cx="6581423" cy="1056744"/>
          </a:xfrm>
        </p:spPr>
        <p:txBody>
          <a:bodyPr vert="horz" lIns="91440" tIns="45720" rIns="91440" bIns="45720" rtlCol="0">
            <a:noAutofit/>
          </a:bodyPr>
          <a:lstStyle/>
          <a:p>
            <a:pPr marL="0" indent="0">
              <a:lnSpc>
                <a:spcPct val="90000"/>
              </a:lnSpc>
              <a:buNone/>
            </a:pPr>
            <a:endParaRPr lang="pl-PL" sz="1400" dirty="0">
              <a:latin typeface="Calibri" panose="020F0502020204030204" pitchFamily="34" charset="0"/>
              <a:cs typeface="Calibri" panose="020F0502020204030204" pitchFamily="34" charset="0"/>
            </a:endParaRPr>
          </a:p>
          <a:p>
            <a:pPr marL="0" indent="0">
              <a:lnSpc>
                <a:spcPct val="90000"/>
              </a:lnSpc>
              <a:buNone/>
            </a:pPr>
            <a:r>
              <a:rPr lang="pl-PL" sz="1400" dirty="0">
                <a:latin typeface="Calibri" panose="020F0502020204030204" pitchFamily="34" charset="0"/>
                <a:cs typeface="Calibri" panose="020F0502020204030204" pitchFamily="34" charset="0"/>
              </a:rPr>
              <a:t>Budynek wojskowy stoi na wzgórzu San Pietro, na esplanadzie, gdzie w czasach rzymskich istniała świątynia połączona z teatrem rzymskim. Funkcja obronna wzgórza została utrwalona w średniowieczu.</a:t>
            </a:r>
            <a:endParaRPr lang="en-US" sz="1400" dirty="0">
              <a:latin typeface="Calibri" panose="020F0502020204030204" pitchFamily="34" charset="0"/>
              <a:cs typeface="Calibri" panose="020F0502020204030204" pitchFamily="34" charset="0"/>
            </a:endParaRPr>
          </a:p>
        </p:txBody>
      </p:sp>
      <p:pic>
        <p:nvPicPr>
          <p:cNvPr id="8" name="Symbol zastępczy zawartości 7">
            <a:extLst>
              <a:ext uri="{FF2B5EF4-FFF2-40B4-BE49-F238E27FC236}">
                <a16:creationId xmlns:a16="http://schemas.microsoft.com/office/drawing/2014/main" id="{0249E7C8-DCDC-4D64-8CFA-845BC786EE7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8887" y="609600"/>
            <a:ext cx="2911077" cy="3881437"/>
          </a:xfrm>
        </p:spPr>
      </p:pic>
      <p:pic>
        <p:nvPicPr>
          <p:cNvPr id="1026" name="Picture 2" descr="Zamek San Pietro">
            <a:extLst>
              <a:ext uri="{FF2B5EF4-FFF2-40B4-BE49-F238E27FC236}">
                <a16:creationId xmlns:a16="http://schemas.microsoft.com/office/drawing/2014/main" id="{82282F7D-F9D8-4208-92E7-EC64ACC30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0844" y="2201334"/>
            <a:ext cx="6434667" cy="4656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351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9DEC88E-2770-414B-890F-13243F8D3E38}"/>
              </a:ext>
            </a:extLst>
          </p:cNvPr>
          <p:cNvSpPr>
            <a:spLocks noGrp="1"/>
          </p:cNvSpPr>
          <p:nvPr>
            <p:ph type="title"/>
          </p:nvPr>
        </p:nvSpPr>
        <p:spPr>
          <a:xfrm>
            <a:off x="1507067" y="1397000"/>
            <a:ext cx="7766936" cy="2653836"/>
          </a:xfrm>
        </p:spPr>
        <p:txBody>
          <a:bodyPr vert="horz" lIns="91440" tIns="45720" rIns="91440" bIns="45720" rtlCol="0" anchor="b">
            <a:normAutofit/>
          </a:bodyPr>
          <a:lstStyle/>
          <a:p>
            <a:pPr algn="r">
              <a:lnSpc>
                <a:spcPct val="90000"/>
              </a:lnSpc>
            </a:pPr>
            <a:r>
              <a:rPr lang="en-GB" dirty="0"/>
              <a:t>ICT in the Classroom: Innovative Tools to Facilitate Students Learning, Collaboration and Creativity</a:t>
            </a:r>
            <a:br>
              <a:rPr lang="pl-PL" b="1" dirty="0"/>
            </a:br>
            <a:r>
              <a:rPr lang="en-US" sz="3800" dirty="0"/>
              <a:t> </a:t>
            </a:r>
          </a:p>
        </p:txBody>
      </p:sp>
      <p:pic>
        <p:nvPicPr>
          <p:cNvPr id="21" name="Picture 2" descr="Pawlikowska.edu.pl - 78 Liceum Ogólnokształcące - Home | Facebook">
            <a:extLst>
              <a:ext uri="{FF2B5EF4-FFF2-40B4-BE49-F238E27FC236}">
                <a16:creationId xmlns:a16="http://schemas.microsoft.com/office/drawing/2014/main" id="{B06276D7-F45B-4F33-93DF-BA430DD69D0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131426" y="607635"/>
            <a:ext cx="1002090" cy="10020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
            <a:extLst>
              <a:ext uri="{FF2B5EF4-FFF2-40B4-BE49-F238E27FC236}">
                <a16:creationId xmlns:a16="http://schemas.microsoft.com/office/drawing/2014/main" id="{09470E26-86D7-4F7E-B1C1-B97098F57DE3}"/>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5981240" y="5690205"/>
            <a:ext cx="2495188" cy="789076"/>
          </a:xfrm>
          <a:prstGeom prst="rect">
            <a:avLst/>
          </a:prstGeom>
          <a:noFill/>
        </p:spPr>
      </p:pic>
      <p:pic>
        <p:nvPicPr>
          <p:cNvPr id="23" name="Picture 4" descr="Text&#10;&#10;Description automatically generated with low confidence">
            <a:extLst>
              <a:ext uri="{FF2B5EF4-FFF2-40B4-BE49-F238E27FC236}">
                <a16:creationId xmlns:a16="http://schemas.microsoft.com/office/drawing/2014/main" id="{628D593D-B929-49FC-B341-2DAAFFB4A57C}"/>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673410" y="5639097"/>
            <a:ext cx="5176974" cy="789076"/>
          </a:xfrm>
          <a:prstGeom prst="rect">
            <a:avLst/>
          </a:prstGeom>
          <a:noFill/>
        </p:spPr>
      </p:pic>
    </p:spTree>
    <p:extLst>
      <p:ext uri="{BB962C8B-B14F-4D97-AF65-F5344CB8AC3E}">
        <p14:creationId xmlns:p14="http://schemas.microsoft.com/office/powerpoint/2010/main" val="193176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302D6D9-AA6E-4488-9D1A-4536230BCE23}"/>
              </a:ext>
            </a:extLst>
          </p:cNvPr>
          <p:cNvSpPr>
            <a:spLocks noGrp="1"/>
          </p:cNvSpPr>
          <p:nvPr>
            <p:ph type="title"/>
          </p:nvPr>
        </p:nvSpPr>
        <p:spPr>
          <a:xfrm>
            <a:off x="1473807" y="4478371"/>
            <a:ext cx="7673801" cy="782251"/>
          </a:xfrm>
        </p:spPr>
        <p:txBody>
          <a:bodyPr vert="horz" lIns="91440" tIns="45720" rIns="91440" bIns="45720" rtlCol="0" anchor="b">
            <a:normAutofit/>
          </a:bodyPr>
          <a:lstStyle/>
          <a:p>
            <a:pPr>
              <a:lnSpc>
                <a:spcPct val="90000"/>
              </a:lnSpc>
            </a:pPr>
            <a:r>
              <a:rPr lang="pl-PL" sz="3400" dirty="0" err="1">
                <a:latin typeface="Calibri" panose="020F0502020204030204" pitchFamily="34" charset="0"/>
                <a:cs typeface="Calibri" panose="020F0502020204030204" pitchFamily="34" charset="0"/>
              </a:rPr>
              <a:t>Ponte</a:t>
            </a:r>
            <a:r>
              <a:rPr lang="pl-PL" sz="3400" dirty="0">
                <a:latin typeface="Calibri" panose="020F0502020204030204" pitchFamily="34" charset="0"/>
                <a:cs typeface="Calibri" panose="020F0502020204030204" pitchFamily="34" charset="0"/>
              </a:rPr>
              <a:t> Pietra</a:t>
            </a:r>
            <a:endParaRPr lang="en-US" sz="3400" dirty="0">
              <a:latin typeface="Calibri" panose="020F0502020204030204" pitchFamily="34" charset="0"/>
              <a:cs typeface="Calibri" panose="020F0502020204030204" pitchFamily="34" charset="0"/>
            </a:endParaRPr>
          </a:p>
        </p:txBody>
      </p:sp>
      <p:sp>
        <p:nvSpPr>
          <p:cNvPr id="7" name="pole tekstowe 6">
            <a:extLst>
              <a:ext uri="{FF2B5EF4-FFF2-40B4-BE49-F238E27FC236}">
                <a16:creationId xmlns:a16="http://schemas.microsoft.com/office/drawing/2014/main" id="{F0EA91F6-D3AE-4C30-9807-C593523679CB}"/>
              </a:ext>
            </a:extLst>
          </p:cNvPr>
          <p:cNvSpPr txBox="1"/>
          <p:nvPr/>
        </p:nvSpPr>
        <p:spPr>
          <a:xfrm>
            <a:off x="824089" y="4893308"/>
            <a:ext cx="7831667" cy="1754326"/>
          </a:xfrm>
          <a:prstGeom prst="rect">
            <a:avLst/>
          </a:prstGeom>
          <a:noFill/>
        </p:spPr>
        <p:txBody>
          <a:bodyPr wrap="square">
            <a:spAutoFit/>
          </a:bodyPr>
          <a:lstStyle/>
          <a:p>
            <a:endParaRPr lang="pl-PL" dirty="0"/>
          </a:p>
          <a:p>
            <a:r>
              <a:rPr lang="pl-PL" dirty="0"/>
              <a:t>Rzymski most łukowy został ukończony w 100 roku p.n.e. Jest to najstarsza przeprawa w Weronie. Cztery łuki mostu zostały wysadzone w powietrze przez wycofujące się wojska niemieckie podczas II wojny światowej, a następnie odbudowane w 1957 roku z wykorzystaniem oryginalnych materiałów.</a:t>
            </a:r>
          </a:p>
        </p:txBody>
      </p:sp>
      <p:pic>
        <p:nvPicPr>
          <p:cNvPr id="10" name="Symbol zastępczy zawartości 9">
            <a:extLst>
              <a:ext uri="{FF2B5EF4-FFF2-40B4-BE49-F238E27FC236}">
                <a16:creationId xmlns:a16="http://schemas.microsoft.com/office/drawing/2014/main" id="{25F08587-17CB-479C-9E3A-299A39BD6796}"/>
              </a:ext>
            </a:extLst>
          </p:cNvPr>
          <p:cNvPicPr>
            <a:picLocks noGrp="1" noChangeAspect="1"/>
          </p:cNvPicPr>
          <p:nvPr>
            <p:ph idx="1"/>
          </p:nvPr>
        </p:nvPicPr>
        <p:blipFill>
          <a:blip r:embed="rId2"/>
          <a:stretch>
            <a:fillRect/>
          </a:stretch>
        </p:blipFill>
        <p:spPr>
          <a:xfrm>
            <a:off x="824089" y="805921"/>
            <a:ext cx="8545689" cy="3881437"/>
          </a:xfrm>
          <a:prstGeom prst="rect">
            <a:avLst/>
          </a:prstGeom>
        </p:spPr>
      </p:pic>
    </p:spTree>
    <p:extLst>
      <p:ext uri="{BB962C8B-B14F-4D97-AF65-F5344CB8AC3E}">
        <p14:creationId xmlns:p14="http://schemas.microsoft.com/office/powerpoint/2010/main" val="2596861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EEC2B12B-9468-4932-B92A-47A64B0EB24B}"/>
              </a:ext>
            </a:extLst>
          </p:cNvPr>
          <p:cNvSpPr>
            <a:spLocks noGrp="1"/>
          </p:cNvSpPr>
          <p:nvPr>
            <p:ph idx="1"/>
          </p:nvPr>
        </p:nvSpPr>
        <p:spPr>
          <a:xfrm>
            <a:off x="677334" y="598312"/>
            <a:ext cx="3917244" cy="3059288"/>
          </a:xfrm>
        </p:spPr>
        <p:txBody>
          <a:bodyPr>
            <a:normAutofit fontScale="92500" lnSpcReduction="10000"/>
          </a:bodyPr>
          <a:lstStyle/>
          <a:p>
            <a:pPr marL="0" indent="0">
              <a:buNone/>
            </a:pPr>
            <a:r>
              <a:rPr lang="pl-PL" sz="2200" dirty="0" err="1">
                <a:solidFill>
                  <a:schemeClr val="accent1"/>
                </a:solidFill>
              </a:rPr>
              <a:t>Cattedrale</a:t>
            </a:r>
            <a:r>
              <a:rPr lang="pl-PL" sz="2200" dirty="0">
                <a:solidFill>
                  <a:schemeClr val="accent1"/>
                </a:solidFill>
              </a:rPr>
              <a:t> di Verona</a:t>
            </a:r>
          </a:p>
          <a:p>
            <a:pPr marL="0" indent="0">
              <a:buNone/>
            </a:pPr>
            <a:r>
              <a:rPr lang="pl-PL" dirty="0"/>
              <a:t>Zabytkowa katedra została zbudowana w pierwszej połowie XI w. na miejscu poprzedniej świątyni, pochodzącej z VIII w. i zniszczonej w wyniku trzęsienia ziemi. W jej architekturze dominuje styl romański, chociaż można dostrzec dodane w XVII w. barokowe ornamenty. Z kolei wnętrze zostało urządzone w stylu gotyckim, a w prezbiterium widać wpływy renesansowe.</a:t>
            </a:r>
          </a:p>
        </p:txBody>
      </p:sp>
      <p:pic>
        <p:nvPicPr>
          <p:cNvPr id="2050" name="Picture 2" descr="Katedra w Weronie">
            <a:extLst>
              <a:ext uri="{FF2B5EF4-FFF2-40B4-BE49-F238E27FC236}">
                <a16:creationId xmlns:a16="http://schemas.microsoft.com/office/drawing/2014/main" id="{38656A71-B664-4307-B17B-DB2A1F3257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3555" y="485422"/>
            <a:ext cx="4006983" cy="37140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atedra w Weronie">
            <a:extLst>
              <a:ext uri="{FF2B5EF4-FFF2-40B4-BE49-F238E27FC236}">
                <a16:creationId xmlns:a16="http://schemas.microsoft.com/office/drawing/2014/main" id="{70C1ABAE-579A-4E96-B350-7CC8D4827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035" y="3900311"/>
            <a:ext cx="4954587" cy="2957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438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8E1446B-5115-4962-BBF1-267F96AD9C17}"/>
              </a:ext>
            </a:extLst>
          </p:cNvPr>
          <p:cNvSpPr>
            <a:spLocks noGrp="1"/>
          </p:cNvSpPr>
          <p:nvPr>
            <p:ph type="title"/>
          </p:nvPr>
        </p:nvSpPr>
        <p:spPr>
          <a:xfrm>
            <a:off x="985968" y="4473225"/>
            <a:ext cx="8288035" cy="1095059"/>
          </a:xfrm>
        </p:spPr>
        <p:txBody>
          <a:bodyPr vert="horz" lIns="91440" tIns="45720" rIns="91440" bIns="45720" rtlCol="0" anchor="b">
            <a:normAutofit/>
          </a:bodyPr>
          <a:lstStyle/>
          <a:p>
            <a:pPr>
              <a:lnSpc>
                <a:spcPct val="90000"/>
              </a:lnSpc>
            </a:pPr>
            <a:r>
              <a:rPr lang="pl-PL" dirty="0">
                <a:latin typeface="Calibri" panose="020F0502020204030204" pitchFamily="34" charset="0"/>
                <a:cs typeface="Calibri" panose="020F0502020204030204" pitchFamily="34" charset="0"/>
              </a:rPr>
              <a:t>Inne atrakcje</a:t>
            </a:r>
            <a:endParaRPr lang="en-US" dirty="0">
              <a:latin typeface="Calibri" panose="020F0502020204030204" pitchFamily="34" charset="0"/>
              <a:cs typeface="Calibri" panose="020F0502020204030204" pitchFamily="34" charset="0"/>
            </a:endParaRPr>
          </a:p>
        </p:txBody>
      </p:sp>
      <p:pic>
        <p:nvPicPr>
          <p:cNvPr id="6" name="Symbol zastępczy zawartości 5">
            <a:extLst>
              <a:ext uri="{FF2B5EF4-FFF2-40B4-BE49-F238E27FC236}">
                <a16:creationId xmlns:a16="http://schemas.microsoft.com/office/drawing/2014/main" id="{DAFC3D3D-AA5B-4AFE-9E0E-DE963C94EC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3440" y="354920"/>
            <a:ext cx="2283581" cy="4059710"/>
          </a:xfrm>
        </p:spPr>
      </p:pic>
      <p:pic>
        <p:nvPicPr>
          <p:cNvPr id="13" name="Obraz 12">
            <a:extLst>
              <a:ext uri="{FF2B5EF4-FFF2-40B4-BE49-F238E27FC236}">
                <a16:creationId xmlns:a16="http://schemas.microsoft.com/office/drawing/2014/main" id="{76AF04AF-2101-4EA7-8787-2A9BCCB04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780" y="1289716"/>
            <a:ext cx="2715768" cy="3621024"/>
          </a:xfrm>
          <a:prstGeom prst="rect">
            <a:avLst/>
          </a:prstGeom>
        </p:spPr>
      </p:pic>
      <p:pic>
        <p:nvPicPr>
          <p:cNvPr id="15" name="Obraz 14">
            <a:extLst>
              <a:ext uri="{FF2B5EF4-FFF2-40B4-BE49-F238E27FC236}">
                <a16:creationId xmlns:a16="http://schemas.microsoft.com/office/drawing/2014/main" id="{D4B86B19-F9F8-440E-AC85-810DCBC984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652" y="1853184"/>
            <a:ext cx="2565964" cy="4279392"/>
          </a:xfrm>
          <a:prstGeom prst="rect">
            <a:avLst/>
          </a:prstGeom>
        </p:spPr>
      </p:pic>
    </p:spTree>
    <p:extLst>
      <p:ext uri="{BB962C8B-B14F-4D97-AF65-F5344CB8AC3E}">
        <p14:creationId xmlns:p14="http://schemas.microsoft.com/office/powerpoint/2010/main" val="1544997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DCD03CA-EA2C-4CAC-915C-3C2B6C7E618D}"/>
              </a:ext>
            </a:extLst>
          </p:cNvPr>
          <p:cNvSpPr>
            <a:spLocks noGrp="1"/>
          </p:cNvSpPr>
          <p:nvPr>
            <p:ph type="title"/>
          </p:nvPr>
        </p:nvSpPr>
        <p:spPr>
          <a:xfrm>
            <a:off x="677335" y="179870"/>
            <a:ext cx="8816621" cy="1502174"/>
          </a:xfrm>
        </p:spPr>
        <p:txBody>
          <a:bodyPr vert="horz" lIns="91440" tIns="45720" rIns="91440" bIns="45720" rtlCol="0" anchor="b">
            <a:normAutofit/>
          </a:bodyPr>
          <a:lstStyle/>
          <a:p>
            <a:r>
              <a:rPr lang="en-US" sz="5400" dirty="0"/>
              <a:t>W</a:t>
            </a:r>
            <a:r>
              <a:rPr lang="pl-PL" sz="5400" dirty="0" err="1"/>
              <a:t>łoska</a:t>
            </a:r>
            <a:r>
              <a:rPr lang="pl-PL" sz="5400" dirty="0"/>
              <a:t> kuchnia </a:t>
            </a:r>
            <a:br>
              <a:rPr lang="pl-PL" sz="5400" dirty="0"/>
            </a:br>
            <a:r>
              <a:rPr lang="pl-PL" dirty="0">
                <a:solidFill>
                  <a:schemeClr val="tx1"/>
                </a:solidFill>
              </a:rPr>
              <a:t>jest znana na całym świecie</a:t>
            </a:r>
            <a:endParaRPr lang="en-US" dirty="0">
              <a:solidFill>
                <a:schemeClr val="tx1"/>
              </a:solidFill>
            </a:endParaRPr>
          </a:p>
        </p:txBody>
      </p:sp>
      <p:pic>
        <p:nvPicPr>
          <p:cNvPr id="13" name="Symbol zastępczy zawartości 12">
            <a:extLst>
              <a:ext uri="{FF2B5EF4-FFF2-40B4-BE49-F238E27FC236}">
                <a16:creationId xmlns:a16="http://schemas.microsoft.com/office/drawing/2014/main" id="{73292661-6BE2-4168-BD4B-EC672C0AFB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6177" y="1682044"/>
            <a:ext cx="6186311" cy="4996086"/>
          </a:xfrm>
        </p:spPr>
      </p:pic>
    </p:spTree>
    <p:extLst>
      <p:ext uri="{BB962C8B-B14F-4D97-AF65-F5344CB8AC3E}">
        <p14:creationId xmlns:p14="http://schemas.microsoft.com/office/powerpoint/2010/main" val="1907940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369C89B-2AC6-41BB-B9E9-63BD927342D8}"/>
              </a:ext>
            </a:extLst>
          </p:cNvPr>
          <p:cNvSpPr>
            <a:spLocks noGrp="1"/>
          </p:cNvSpPr>
          <p:nvPr>
            <p:ph type="title"/>
          </p:nvPr>
        </p:nvSpPr>
        <p:spPr>
          <a:xfrm>
            <a:off x="890423" y="496711"/>
            <a:ext cx="3742675" cy="541867"/>
          </a:xfrm>
        </p:spPr>
        <p:txBody>
          <a:bodyPr vert="horz" lIns="91440" tIns="45720" rIns="91440" bIns="45720" rtlCol="0" anchor="b">
            <a:noAutofit/>
          </a:bodyPr>
          <a:lstStyle/>
          <a:p>
            <a:pPr>
              <a:lnSpc>
                <a:spcPct val="90000"/>
              </a:lnSpc>
            </a:pPr>
            <a:r>
              <a:rPr lang="pl-PL" dirty="0"/>
              <a:t>Pizza</a:t>
            </a:r>
            <a:endParaRPr lang="en-US" dirty="0"/>
          </a:p>
        </p:txBody>
      </p:sp>
      <p:pic>
        <p:nvPicPr>
          <p:cNvPr id="4" name="Obraz 3">
            <a:extLst>
              <a:ext uri="{FF2B5EF4-FFF2-40B4-BE49-F238E27FC236}">
                <a16:creationId xmlns:a16="http://schemas.microsoft.com/office/drawing/2014/main" id="{BE3CBDD5-BBDA-4437-B767-857B0390DF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0903" y="180622"/>
            <a:ext cx="3840480" cy="6146800"/>
          </a:xfrm>
          <a:prstGeom prst="rect">
            <a:avLst/>
          </a:prstGeom>
        </p:spPr>
      </p:pic>
      <p:pic>
        <p:nvPicPr>
          <p:cNvPr id="8" name="Obraz 7">
            <a:extLst>
              <a:ext uri="{FF2B5EF4-FFF2-40B4-BE49-F238E27FC236}">
                <a16:creationId xmlns:a16="http://schemas.microsoft.com/office/drawing/2014/main" id="{25015076-8DC1-4EB9-AE03-34B0E6A7D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907" y="1352792"/>
            <a:ext cx="3512244" cy="5218696"/>
          </a:xfrm>
          <a:prstGeom prst="rect">
            <a:avLst/>
          </a:prstGeom>
        </p:spPr>
      </p:pic>
    </p:spTree>
    <p:extLst>
      <p:ext uri="{BB962C8B-B14F-4D97-AF65-F5344CB8AC3E}">
        <p14:creationId xmlns:p14="http://schemas.microsoft.com/office/powerpoint/2010/main" val="3717395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Zakupowa ulica w Weronie, Via Mazzini">
            <a:extLst>
              <a:ext uri="{FF2B5EF4-FFF2-40B4-BE49-F238E27FC236}">
                <a16:creationId xmlns:a16="http://schemas.microsoft.com/office/drawing/2014/main" id="{6A834200-1949-493F-BA5F-7957F709F3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66" y="703842"/>
            <a:ext cx="4651022" cy="3766557"/>
          </a:xfrm>
          <a:prstGeom prst="rect">
            <a:avLst/>
          </a:prstGeom>
          <a:noFill/>
          <a:extLst>
            <a:ext uri="{909E8E84-426E-40DD-AFC4-6F175D3DCCD1}">
              <a14:hiddenFill xmlns:a14="http://schemas.microsoft.com/office/drawing/2010/main">
                <a:solidFill>
                  <a:srgbClr val="FFFFFF"/>
                </a:solidFill>
              </a14:hiddenFill>
            </a:ext>
          </a:extLst>
        </p:spPr>
      </p:pic>
      <p:sp>
        <p:nvSpPr>
          <p:cNvPr id="8" name="pole tekstowe 7">
            <a:extLst>
              <a:ext uri="{FF2B5EF4-FFF2-40B4-BE49-F238E27FC236}">
                <a16:creationId xmlns:a16="http://schemas.microsoft.com/office/drawing/2014/main" id="{3AA03D5D-6079-4BFF-ADB6-974D590D64F5}"/>
              </a:ext>
            </a:extLst>
          </p:cNvPr>
          <p:cNvSpPr txBox="1"/>
          <p:nvPr/>
        </p:nvSpPr>
        <p:spPr>
          <a:xfrm>
            <a:off x="67115" y="180622"/>
            <a:ext cx="6101644" cy="523220"/>
          </a:xfrm>
          <a:prstGeom prst="rect">
            <a:avLst/>
          </a:prstGeom>
          <a:noFill/>
        </p:spPr>
        <p:txBody>
          <a:bodyPr wrap="square">
            <a:spAutoFit/>
          </a:bodyPr>
          <a:lstStyle/>
          <a:p>
            <a:pPr algn="l"/>
            <a:r>
              <a:rPr lang="pl-PL" sz="2800" b="1" i="0" cap="all" dirty="0">
                <a:solidFill>
                  <a:schemeClr val="accent1"/>
                </a:solidFill>
                <a:effectLst/>
                <a:latin typeface="Lato" panose="020B0604020202020204" pitchFamily="34" charset="0"/>
              </a:rPr>
              <a:t>VIA MAZZINI kolebka mody</a:t>
            </a:r>
          </a:p>
        </p:txBody>
      </p:sp>
      <p:pic>
        <p:nvPicPr>
          <p:cNvPr id="5" name="Obraz 4">
            <a:extLst>
              <a:ext uri="{FF2B5EF4-FFF2-40B4-BE49-F238E27FC236}">
                <a16:creationId xmlns:a16="http://schemas.microsoft.com/office/drawing/2014/main" id="{95B3E5C4-4523-4556-A329-E3E18396A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5804" y="442232"/>
            <a:ext cx="3299419" cy="5749975"/>
          </a:xfrm>
          <a:prstGeom prst="rect">
            <a:avLst/>
          </a:prstGeom>
        </p:spPr>
      </p:pic>
      <p:pic>
        <p:nvPicPr>
          <p:cNvPr id="7" name="Obraz 6">
            <a:extLst>
              <a:ext uri="{FF2B5EF4-FFF2-40B4-BE49-F238E27FC236}">
                <a16:creationId xmlns:a16="http://schemas.microsoft.com/office/drawing/2014/main" id="{16D6586D-D5C1-43F0-BB52-E1563C0D3C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6115" y="3317219"/>
            <a:ext cx="2449689" cy="3668886"/>
          </a:xfrm>
          <a:prstGeom prst="rect">
            <a:avLst/>
          </a:prstGeom>
        </p:spPr>
      </p:pic>
    </p:spTree>
    <p:extLst>
      <p:ext uri="{BB962C8B-B14F-4D97-AF65-F5344CB8AC3E}">
        <p14:creationId xmlns:p14="http://schemas.microsoft.com/office/powerpoint/2010/main" val="979841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3382FAD-580C-4735-B1D0-5D848DCEBA88}"/>
              </a:ext>
            </a:extLst>
          </p:cNvPr>
          <p:cNvSpPr>
            <a:spLocks noGrp="1"/>
          </p:cNvSpPr>
          <p:nvPr>
            <p:ph type="title"/>
          </p:nvPr>
        </p:nvSpPr>
        <p:spPr>
          <a:xfrm>
            <a:off x="677334" y="609600"/>
            <a:ext cx="8596668" cy="816864"/>
          </a:xfrm>
        </p:spPr>
        <p:txBody>
          <a:bodyPr/>
          <a:lstStyle/>
          <a:p>
            <a:r>
              <a:rPr lang="pl-PL" dirty="0"/>
              <a:t>Żegnaj Werono!!!</a:t>
            </a:r>
          </a:p>
        </p:txBody>
      </p:sp>
      <p:pic>
        <p:nvPicPr>
          <p:cNvPr id="4" name="Obraz 3">
            <a:extLst>
              <a:ext uri="{FF2B5EF4-FFF2-40B4-BE49-F238E27FC236}">
                <a16:creationId xmlns:a16="http://schemas.microsoft.com/office/drawing/2014/main" id="{2EE44015-DDF7-4B80-807E-F6393A50F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428" y="1587806"/>
            <a:ext cx="5055308" cy="4770321"/>
          </a:xfrm>
          <a:prstGeom prst="rect">
            <a:avLst/>
          </a:prstGeom>
        </p:spPr>
      </p:pic>
      <p:pic>
        <p:nvPicPr>
          <p:cNvPr id="9" name="Obraz 8">
            <a:extLst>
              <a:ext uri="{FF2B5EF4-FFF2-40B4-BE49-F238E27FC236}">
                <a16:creationId xmlns:a16="http://schemas.microsoft.com/office/drawing/2014/main" id="{6CB042A3-33F6-4D73-9372-392F3DDB20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3265" y="335280"/>
            <a:ext cx="3096768" cy="5505365"/>
          </a:xfrm>
          <a:prstGeom prst="rect">
            <a:avLst/>
          </a:prstGeom>
        </p:spPr>
      </p:pic>
    </p:spTree>
    <p:extLst>
      <p:ext uri="{BB962C8B-B14F-4D97-AF65-F5344CB8AC3E}">
        <p14:creationId xmlns:p14="http://schemas.microsoft.com/office/powerpoint/2010/main" val="2045086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167ECBD-C4B4-4890-978A-C60A581D2E70}"/>
              </a:ext>
            </a:extLst>
          </p:cNvPr>
          <p:cNvSpPr>
            <a:spLocks noGrp="1"/>
          </p:cNvSpPr>
          <p:nvPr>
            <p:ph type="title" idx="4294967295"/>
          </p:nvPr>
        </p:nvSpPr>
        <p:spPr>
          <a:xfrm>
            <a:off x="0" y="185738"/>
            <a:ext cx="2054225" cy="879475"/>
          </a:xfrm>
        </p:spPr>
        <p:txBody>
          <a:bodyPr vert="horz" lIns="91440" tIns="45720" rIns="91440" bIns="45720" rtlCol="0" anchor="ctr">
            <a:normAutofit/>
          </a:bodyPr>
          <a:lstStyle/>
          <a:p>
            <a:pPr>
              <a:lnSpc>
                <a:spcPct val="90000"/>
              </a:lnSpc>
            </a:pPr>
            <a:r>
              <a:rPr lang="pl-PL" sz="2800" dirty="0"/>
              <a:t>Dziękujemy</a:t>
            </a:r>
            <a:endParaRPr lang="en-US" sz="2800" dirty="0"/>
          </a:p>
        </p:txBody>
      </p:sp>
      <p:pic>
        <p:nvPicPr>
          <p:cNvPr id="6" name="Obraz 5">
            <a:extLst>
              <a:ext uri="{FF2B5EF4-FFF2-40B4-BE49-F238E27FC236}">
                <a16:creationId xmlns:a16="http://schemas.microsoft.com/office/drawing/2014/main" id="{3ABDF13C-CE9D-4F67-9CC8-7CE0AE3E4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529942" y="625475"/>
            <a:ext cx="4492031" cy="6028779"/>
          </a:xfrm>
          <a:prstGeom prst="rect">
            <a:avLst/>
          </a:prstGeom>
        </p:spPr>
      </p:pic>
      <p:pic>
        <p:nvPicPr>
          <p:cNvPr id="8" name="Obraz 7">
            <a:extLst>
              <a:ext uri="{FF2B5EF4-FFF2-40B4-BE49-F238E27FC236}">
                <a16:creationId xmlns:a16="http://schemas.microsoft.com/office/drawing/2014/main" id="{2E3F07D0-40A0-4BE7-B761-EBE8DBEB7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112" y="1065213"/>
            <a:ext cx="3952316" cy="6418263"/>
          </a:xfrm>
          <a:prstGeom prst="rect">
            <a:avLst/>
          </a:prstGeom>
        </p:spPr>
      </p:pic>
    </p:spTree>
    <p:extLst>
      <p:ext uri="{BB962C8B-B14F-4D97-AF65-F5344CB8AC3E}">
        <p14:creationId xmlns:p14="http://schemas.microsoft.com/office/powerpoint/2010/main" val="4253237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3B09876-AF39-45E9-97E2-86F8A8C10C18}"/>
              </a:ext>
            </a:extLst>
          </p:cNvPr>
          <p:cNvSpPr>
            <a:spLocks noGrp="1"/>
          </p:cNvSpPr>
          <p:nvPr>
            <p:ph type="title"/>
          </p:nvPr>
        </p:nvSpPr>
        <p:spPr>
          <a:xfrm>
            <a:off x="684212" y="3023616"/>
            <a:ext cx="8534400" cy="1511808"/>
          </a:xfrm>
        </p:spPr>
        <p:txBody>
          <a:bodyPr/>
          <a:lstStyle/>
          <a:p>
            <a:r>
              <a:rPr lang="pl-PL" dirty="0"/>
              <a:t>KONIEC</a:t>
            </a:r>
          </a:p>
        </p:txBody>
      </p:sp>
      <p:sp>
        <p:nvSpPr>
          <p:cNvPr id="3" name="Symbol zastępczy tekstu 2">
            <a:extLst>
              <a:ext uri="{FF2B5EF4-FFF2-40B4-BE49-F238E27FC236}">
                <a16:creationId xmlns:a16="http://schemas.microsoft.com/office/drawing/2014/main" id="{B5F796E3-870D-4D98-926E-AD51CF13F4D7}"/>
              </a:ext>
            </a:extLst>
          </p:cNvPr>
          <p:cNvSpPr>
            <a:spLocks noGrp="1"/>
          </p:cNvSpPr>
          <p:nvPr>
            <p:ph type="body" idx="1"/>
          </p:nvPr>
        </p:nvSpPr>
        <p:spPr/>
        <p:txBody>
          <a:bodyPr/>
          <a:lstStyle/>
          <a:p>
            <a:endParaRPr lang="pl-PL" dirty="0"/>
          </a:p>
        </p:txBody>
      </p:sp>
      <p:pic>
        <p:nvPicPr>
          <p:cNvPr id="5" name="Picture 1">
            <a:extLst>
              <a:ext uri="{FF2B5EF4-FFF2-40B4-BE49-F238E27FC236}">
                <a16:creationId xmlns:a16="http://schemas.microsoft.com/office/drawing/2014/main" id="{357783D5-5213-4CD6-9973-C05ADFB573F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6976" y="4913780"/>
            <a:ext cx="2622550" cy="896470"/>
          </a:xfrm>
          <a:prstGeom prst="rect">
            <a:avLst/>
          </a:prstGeom>
          <a:noFill/>
          <a:ln>
            <a:noFill/>
          </a:ln>
        </p:spPr>
      </p:pic>
      <p:pic>
        <p:nvPicPr>
          <p:cNvPr id="6" name="Picture 4" descr="Text&#10;&#10;Description automatically generated with low confidence">
            <a:extLst>
              <a:ext uri="{FF2B5EF4-FFF2-40B4-BE49-F238E27FC236}">
                <a16:creationId xmlns:a16="http://schemas.microsoft.com/office/drawing/2014/main" id="{D7B1DCCC-33FF-4CA2-9256-BC1CAA5C525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 y="4913780"/>
            <a:ext cx="5476876" cy="972820"/>
          </a:xfrm>
          <a:prstGeom prst="rect">
            <a:avLst/>
          </a:prstGeom>
          <a:noFill/>
          <a:ln>
            <a:noFill/>
          </a:ln>
        </p:spPr>
      </p:pic>
    </p:spTree>
    <p:extLst>
      <p:ext uri="{BB962C8B-B14F-4D97-AF65-F5344CB8AC3E}">
        <p14:creationId xmlns:p14="http://schemas.microsoft.com/office/powerpoint/2010/main" val="1547139926"/>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CCE0179A-3335-48B1-AF2A-D8AD92FE5A25}"/>
              </a:ext>
            </a:extLst>
          </p:cNvPr>
          <p:cNvSpPr>
            <a:spLocks noGrp="1"/>
          </p:cNvSpPr>
          <p:nvPr>
            <p:ph idx="1"/>
          </p:nvPr>
        </p:nvSpPr>
        <p:spPr>
          <a:xfrm>
            <a:off x="594803" y="607635"/>
            <a:ext cx="9441019" cy="4763355"/>
          </a:xfrm>
        </p:spPr>
        <p:txBody>
          <a:bodyPr>
            <a:normAutofit fontScale="92500" lnSpcReduction="10000"/>
          </a:bodyPr>
          <a:lstStyle/>
          <a:p>
            <a:pPr indent="0" algn="just">
              <a:lnSpc>
                <a:spcPct val="115000"/>
              </a:lnSpc>
              <a:spcAft>
                <a:spcPts val="1000"/>
              </a:spcAft>
              <a:buNone/>
            </a:pPr>
            <a:r>
              <a:rPr lang="pl-PL" sz="1800" dirty="0">
                <a:solidFill>
                  <a:srgbClr val="2D2D2D"/>
                </a:solidFill>
                <a:effectLst/>
                <a:latin typeface="Calibri" panose="020F0502020204030204" pitchFamily="34" charset="0"/>
                <a:ea typeface="Calibri" panose="020F0502020204030204" pitchFamily="34" charset="0"/>
                <a:cs typeface="Calibri" panose="020F0502020204030204" pitchFamily="34" charset="0"/>
              </a:rPr>
              <a:t>                  W dniach </a:t>
            </a:r>
            <a:r>
              <a:rPr lang="pl-PL" sz="1800" dirty="0">
                <a:solidFill>
                  <a:srgbClr val="2D2D2D"/>
                </a:solidFill>
                <a:latin typeface="Calibri" panose="020F0502020204030204" pitchFamily="34" charset="0"/>
                <a:ea typeface="Calibri" panose="020F0502020204030204" pitchFamily="34" charset="0"/>
                <a:cs typeface="Calibri" panose="020F0502020204030204" pitchFamily="34" charset="0"/>
              </a:rPr>
              <a:t>11</a:t>
            </a:r>
            <a:r>
              <a:rPr lang="pl-PL" sz="1800" dirty="0">
                <a:solidFill>
                  <a:srgbClr val="2D2D2D"/>
                </a:solidFill>
                <a:effectLst/>
                <a:latin typeface="Calibri" panose="020F0502020204030204" pitchFamily="34" charset="0"/>
                <a:ea typeface="Calibri" panose="020F0502020204030204" pitchFamily="34" charset="0"/>
                <a:cs typeface="Calibri" panose="020F0502020204030204" pitchFamily="34" charset="0"/>
              </a:rPr>
              <a:t>- 15 kwietnia 2022 dyrektor pani Magdalena Lipińska, vice dyrektor Justyna Krawczyk oraz pedagog szkolny Aneta Dudziak uczestniczyły w kursie </a:t>
            </a:r>
            <a:r>
              <a:rPr lang="en-US" sz="1800" dirty="0">
                <a:solidFill>
                  <a:srgbClr val="2D2D2D"/>
                </a:solidFill>
                <a:effectLst/>
                <a:latin typeface="Calibri" panose="020F0502020204030204" pitchFamily="34" charset="0"/>
                <a:ea typeface="Calibri" panose="020F0502020204030204" pitchFamily="34" charset="0"/>
                <a:cs typeface="Calibri" panose="020F0502020204030204" pitchFamily="34" charset="0"/>
              </a:rPr>
              <a:t>ICT in the Classroom: Innovative Tools to Facilitate Students Learning, Collaboration and Creativity</a:t>
            </a:r>
            <a:r>
              <a:rPr lang="pl-PL" sz="1800" dirty="0">
                <a:solidFill>
                  <a:srgbClr val="2D2D2D"/>
                </a:solidFill>
                <a:effectLst/>
                <a:latin typeface="Calibri" panose="020F0502020204030204" pitchFamily="34" charset="0"/>
                <a:ea typeface="Calibri" panose="020F0502020204030204" pitchFamily="34" charset="0"/>
                <a:cs typeface="Calibri" panose="020F0502020204030204" pitchFamily="34" charset="0"/>
              </a:rPr>
              <a:t> organizowanym przez firmę szkoleniową </a:t>
            </a:r>
            <a:r>
              <a:rPr lang="it-IT" sz="1800" dirty="0">
                <a:solidFill>
                  <a:srgbClr val="2D2D2D"/>
                </a:solidFill>
                <a:effectLst/>
                <a:latin typeface="Calibri" panose="020F0502020204030204" pitchFamily="34" charset="0"/>
                <a:ea typeface="Calibri" panose="020F0502020204030204" pitchFamily="34" charset="0"/>
                <a:cs typeface="Calibri" panose="020F0502020204030204" pitchFamily="34" charset="0"/>
              </a:rPr>
              <a:t>EUROPASS SRLVia Sant’Egidio 12, 50122 Firenz</a:t>
            </a:r>
            <a:r>
              <a:rPr lang="pl-PL" sz="1800" dirty="0">
                <a:solidFill>
                  <a:srgbClr val="2D2D2D"/>
                </a:solidFill>
                <a:effectLst/>
                <a:latin typeface="Calibri" panose="020F0502020204030204" pitchFamily="34" charset="0"/>
                <a:ea typeface="Calibri" panose="020F0502020204030204" pitchFamily="34" charset="0"/>
                <a:cs typeface="Calibri" panose="020F0502020204030204" pitchFamily="34" charset="0"/>
              </a:rPr>
              <a:t> we Włoszech.</a:t>
            </a:r>
            <a:endParaRPr lang="pl-PL" sz="1800" dirty="0">
              <a:effectLst/>
              <a:latin typeface="Calibri" panose="020F0502020204030204" pitchFamily="34" charset="0"/>
              <a:ea typeface="Calibri" panose="020F0502020204030204" pitchFamily="34" charset="0"/>
              <a:cs typeface="F"/>
            </a:endParaRPr>
          </a:p>
          <a:p>
            <a:pPr indent="0" algn="just">
              <a:lnSpc>
                <a:spcPct val="115000"/>
              </a:lnSpc>
              <a:spcAft>
                <a:spcPts val="1000"/>
              </a:spcAft>
              <a:buNone/>
            </a:pPr>
            <a:r>
              <a:rPr lang="pl-PL" sz="1800" dirty="0">
                <a:solidFill>
                  <a:srgbClr val="2D2D2D"/>
                </a:solidFill>
                <a:effectLst/>
                <a:latin typeface="Calibri" panose="020F0502020204030204" pitchFamily="34" charset="0"/>
                <a:ea typeface="Calibri" panose="020F0502020204030204" pitchFamily="34" charset="0"/>
                <a:cs typeface="Calibri" panose="020F0502020204030204" pitchFamily="34" charset="0"/>
              </a:rPr>
              <a:t> </a:t>
            </a:r>
            <a:endParaRPr lang="pl-PL" sz="1800" dirty="0">
              <a:effectLst/>
              <a:latin typeface="Calibri" panose="020F0502020204030204" pitchFamily="34" charset="0"/>
              <a:ea typeface="Calibri" panose="020F0502020204030204" pitchFamily="34" charset="0"/>
              <a:cs typeface="F"/>
            </a:endParaRPr>
          </a:p>
          <a:p>
            <a:pPr indent="0" algn="just">
              <a:lnSpc>
                <a:spcPct val="115000"/>
              </a:lnSpc>
              <a:spcAft>
                <a:spcPts val="1000"/>
              </a:spcAft>
              <a:buNone/>
            </a:pPr>
            <a:r>
              <a:rPr lang="pl-PL" sz="1900" dirty="0">
                <a:solidFill>
                  <a:srgbClr val="2D2D2D"/>
                </a:solidFill>
                <a:effectLst/>
                <a:latin typeface="Calibri" panose="020F0502020204030204" pitchFamily="34" charset="0"/>
                <a:ea typeface="Calibri" panose="020F0502020204030204" pitchFamily="34" charset="0"/>
                <a:cs typeface="Calibri" panose="020F0502020204030204" pitchFamily="34" charset="0"/>
              </a:rPr>
              <a:t>                  </a:t>
            </a:r>
            <a:r>
              <a:rPr lang="fr-FR" sz="1900" dirty="0" err="1">
                <a:solidFill>
                  <a:srgbClr val="2D2D2D"/>
                </a:solidFill>
                <a:effectLst/>
                <a:latin typeface="Calibri" panose="020F0502020204030204" pitchFamily="34" charset="0"/>
                <a:ea typeface="Calibri" panose="020F0502020204030204" pitchFamily="34" charset="0"/>
                <a:cs typeface="Calibri" panose="020F0502020204030204" pitchFamily="34" charset="0"/>
              </a:rPr>
              <a:t>Szkolenie</a:t>
            </a:r>
            <a:r>
              <a:rPr lang="fr-FR" sz="1900" dirty="0">
                <a:solidFill>
                  <a:srgbClr val="2D2D2D"/>
                </a:solidFill>
                <a:effectLst/>
                <a:latin typeface="Calibri" panose="020F0502020204030204" pitchFamily="34" charset="0"/>
                <a:ea typeface="Calibri" panose="020F0502020204030204" pitchFamily="34" charset="0"/>
                <a:cs typeface="Calibri" panose="020F0502020204030204" pitchFamily="34" charset="0"/>
              </a:rPr>
              <a:t> </a:t>
            </a:r>
            <a:r>
              <a:rPr lang="fr-FR" sz="1900" dirty="0" err="1">
                <a:solidFill>
                  <a:srgbClr val="2D2D2D"/>
                </a:solidFill>
                <a:effectLst/>
                <a:latin typeface="Calibri" panose="020F0502020204030204" pitchFamily="34" charset="0"/>
                <a:ea typeface="Calibri" panose="020F0502020204030204" pitchFamily="34" charset="0"/>
                <a:cs typeface="Calibri" panose="020F0502020204030204" pitchFamily="34" charset="0"/>
              </a:rPr>
              <a:t>zostało</a:t>
            </a:r>
            <a:r>
              <a:rPr lang="fr-FR" sz="1900" dirty="0">
                <a:solidFill>
                  <a:srgbClr val="2D2D2D"/>
                </a:solidFill>
                <a:effectLst/>
                <a:latin typeface="Calibri" panose="020F0502020204030204" pitchFamily="34" charset="0"/>
                <a:ea typeface="Calibri" panose="020F0502020204030204" pitchFamily="34" charset="0"/>
                <a:cs typeface="Calibri" panose="020F0502020204030204" pitchFamily="34" charset="0"/>
              </a:rPr>
              <a:t> </a:t>
            </a:r>
            <a:r>
              <a:rPr lang="fr-FR" sz="1900" dirty="0" err="1">
                <a:solidFill>
                  <a:srgbClr val="2D2D2D"/>
                </a:solidFill>
                <a:effectLst/>
                <a:latin typeface="Calibri" panose="020F0502020204030204" pitchFamily="34" charset="0"/>
                <a:ea typeface="Calibri" panose="020F0502020204030204" pitchFamily="34" charset="0"/>
                <a:cs typeface="Calibri" panose="020F0502020204030204" pitchFamily="34" charset="0"/>
              </a:rPr>
              <a:t>zrealizowane</a:t>
            </a:r>
            <a:r>
              <a:rPr lang="fr-FR" sz="1900" dirty="0">
                <a:solidFill>
                  <a:srgbClr val="2D2D2D"/>
                </a:solidFill>
                <a:effectLst/>
                <a:latin typeface="Calibri" panose="020F0502020204030204" pitchFamily="34" charset="0"/>
                <a:ea typeface="Calibri" panose="020F0502020204030204" pitchFamily="34" charset="0"/>
                <a:cs typeface="Calibri" panose="020F0502020204030204" pitchFamily="34" charset="0"/>
              </a:rPr>
              <a:t> w </a:t>
            </a:r>
            <a:r>
              <a:rPr lang="fr-FR" sz="1900" dirty="0" err="1">
                <a:solidFill>
                  <a:srgbClr val="2D2D2D"/>
                </a:solidFill>
                <a:effectLst/>
                <a:latin typeface="Calibri" panose="020F0502020204030204" pitchFamily="34" charset="0"/>
                <a:ea typeface="Calibri" panose="020F0502020204030204" pitchFamily="34" charset="0"/>
                <a:cs typeface="Calibri" panose="020F0502020204030204" pitchFamily="34" charset="0"/>
              </a:rPr>
              <a:t>ramach</a:t>
            </a:r>
            <a:r>
              <a:rPr lang="fr-FR" sz="1900" dirty="0">
                <a:solidFill>
                  <a:srgbClr val="2D2D2D"/>
                </a:solidFill>
                <a:effectLst/>
                <a:latin typeface="Calibri" panose="020F0502020204030204" pitchFamily="34" charset="0"/>
                <a:ea typeface="Calibri" panose="020F0502020204030204" pitchFamily="34" charset="0"/>
                <a:cs typeface="Calibri" panose="020F0502020204030204" pitchFamily="34" charset="0"/>
              </a:rPr>
              <a:t> </a:t>
            </a:r>
            <a:r>
              <a:rPr lang="fr-FR" sz="1900" dirty="0" err="1">
                <a:solidFill>
                  <a:srgbClr val="2D2D2D"/>
                </a:solidFill>
                <a:effectLst/>
                <a:latin typeface="Calibri" panose="020F0502020204030204" pitchFamily="34" charset="0"/>
                <a:ea typeface="Calibri" panose="020F0502020204030204" pitchFamily="34" charset="0"/>
                <a:cs typeface="Calibri" panose="020F0502020204030204" pitchFamily="34" charset="0"/>
              </a:rPr>
              <a:t>projektu</a:t>
            </a:r>
            <a:r>
              <a:rPr lang="fr-FR" sz="1900" dirty="0">
                <a:solidFill>
                  <a:srgbClr val="2D2D2D"/>
                </a:solidFill>
                <a:effectLst/>
                <a:latin typeface="Calibri" panose="020F0502020204030204" pitchFamily="34" charset="0"/>
                <a:ea typeface="Calibri" panose="020F0502020204030204" pitchFamily="34" charset="0"/>
                <a:cs typeface="Calibri" panose="020F0502020204030204" pitchFamily="34" charset="0"/>
              </a:rPr>
              <a:t> </a:t>
            </a:r>
            <a:r>
              <a:rPr lang="pl-PL" sz="1900" b="1" dirty="0">
                <a:effectLst/>
                <a:latin typeface="Calibri" panose="020F0502020204030204" pitchFamily="34" charset="0"/>
                <a:ea typeface="Calibri" panose="020F0502020204030204" pitchFamily="34" charset="0"/>
                <a:cs typeface="Calibri" panose="020F0502020204030204" pitchFamily="34" charset="0"/>
              </a:rPr>
              <a:t>Erasmus+,  KA1 "Mobilność edukacyjna", program „Mobilność kadry edukacji szkolnej” </a:t>
            </a:r>
            <a:r>
              <a:rPr lang="pl-PL" sz="1900" i="1" dirty="0">
                <a:effectLst/>
                <a:latin typeface="Calibri" panose="020F0502020204030204" pitchFamily="34" charset="0"/>
                <a:ea typeface="Calibri" panose="020F0502020204030204" pitchFamily="34" charset="0"/>
                <a:cs typeface="Calibri" panose="020F0502020204030204" pitchFamily="34" charset="0"/>
              </a:rPr>
              <a:t>Nowy uczeń - nowy ja - nowa szkoła – rozwój kompetencji kluczowych i implementacja aktywizujących, zorientowanych na ucznia, metod nauczania w LXXVIII LO w Warszawie (</a:t>
            </a:r>
            <a:r>
              <a:rPr lang="pl-PL" sz="1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l-PL" sz="1900" b="1" dirty="0">
                <a:effectLst/>
                <a:latin typeface="Calibri" panose="020F0502020204030204" pitchFamily="34" charset="0"/>
                <a:ea typeface="Calibri" panose="020F0502020204030204" pitchFamily="34" charset="0"/>
                <a:cs typeface="Calibri" panose="020F0502020204030204" pitchFamily="34" charset="0"/>
              </a:rPr>
              <a:t>2019-1-PL01-KA101-062428) </a:t>
            </a:r>
            <a:r>
              <a:rPr lang="pl-PL" sz="1900" dirty="0">
                <a:effectLst/>
                <a:latin typeface="Calibri" panose="020F0502020204030204" pitchFamily="34" charset="0"/>
                <a:ea typeface="Calibri" panose="020F0502020204030204" pitchFamily="34" charset="0"/>
                <a:cs typeface="F"/>
              </a:rPr>
              <a:t>przy wsparciu programu Unii Europejskiej Erasmus+.</a:t>
            </a:r>
          </a:p>
          <a:p>
            <a:pPr marL="0" indent="0" algn="just">
              <a:buNone/>
            </a:pPr>
            <a:r>
              <a:rPr lang="pl-PL" sz="1900" dirty="0">
                <a:effectLst/>
                <a:latin typeface="Calibri" panose="020F0502020204030204" pitchFamily="34" charset="0"/>
                <a:ea typeface="Calibri" panose="020F0502020204030204" pitchFamily="34" charset="0"/>
                <a:cs typeface="Calibri" panose="020F0502020204030204" pitchFamily="34" charset="0"/>
              </a:rPr>
              <a:t> </a:t>
            </a:r>
            <a:endParaRPr lang="pl-PL" sz="1900" dirty="0">
              <a:effectLst/>
              <a:latin typeface="Calibri" panose="020F0502020204030204" pitchFamily="34" charset="0"/>
              <a:ea typeface="Calibri" panose="020F0502020204030204" pitchFamily="34" charset="0"/>
              <a:cs typeface="F"/>
            </a:endParaRPr>
          </a:p>
          <a:p>
            <a:pPr indent="0" algn="just">
              <a:lnSpc>
                <a:spcPct val="115000"/>
              </a:lnSpc>
              <a:spcAft>
                <a:spcPts val="1000"/>
              </a:spcAft>
              <a:buNone/>
            </a:pPr>
            <a:r>
              <a:rPr lang="pl-PL" sz="1900" dirty="0">
                <a:effectLst/>
                <a:latin typeface="Calibri" panose="020F0502020204030204" pitchFamily="34" charset="0"/>
                <a:ea typeface="Calibri" panose="020F0502020204030204" pitchFamily="34" charset="0"/>
                <a:cs typeface="Calibri" panose="020F0502020204030204" pitchFamily="34" charset="0"/>
              </a:rPr>
              <a:t>W kursie uczestniczyło ogółem 10 nauczycieli z Rumunii, Chorwacji i Polski.</a:t>
            </a:r>
            <a:endParaRPr lang="pl-PL" sz="1900" dirty="0">
              <a:effectLst/>
              <a:latin typeface="Calibri" panose="020F0502020204030204" pitchFamily="34" charset="0"/>
              <a:ea typeface="Calibri" panose="020F0502020204030204" pitchFamily="34" charset="0"/>
              <a:cs typeface="F"/>
            </a:endParaRPr>
          </a:p>
          <a:p>
            <a:pPr indent="0" algn="just">
              <a:lnSpc>
                <a:spcPct val="115000"/>
              </a:lnSpc>
              <a:spcAft>
                <a:spcPts val="1000"/>
              </a:spcAft>
              <a:buNone/>
            </a:pPr>
            <a:endParaRPr lang="pl-PL" sz="1800" dirty="0">
              <a:effectLst/>
              <a:latin typeface="Calibri" panose="020F0502020204030204" pitchFamily="34" charset="0"/>
              <a:ea typeface="Calibri" panose="020F0502020204030204" pitchFamily="34" charset="0"/>
              <a:cs typeface="F"/>
            </a:endParaRPr>
          </a:p>
          <a:p>
            <a:endParaRPr lang="pl-PL" dirty="0"/>
          </a:p>
        </p:txBody>
      </p:sp>
      <p:pic>
        <p:nvPicPr>
          <p:cNvPr id="5" name="Picture 4" descr="Text&#10;&#10;Description automatically generated with low confidence">
            <a:extLst>
              <a:ext uri="{FF2B5EF4-FFF2-40B4-BE49-F238E27FC236}">
                <a16:creationId xmlns:a16="http://schemas.microsoft.com/office/drawing/2014/main" id="{F99024B7-D29E-4769-AEF7-E850BFF4C572}"/>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673410" y="5639097"/>
            <a:ext cx="5176974" cy="789076"/>
          </a:xfrm>
          <a:prstGeom prst="rect">
            <a:avLst/>
          </a:prstGeom>
          <a:noFill/>
        </p:spPr>
      </p:pic>
      <p:pic>
        <p:nvPicPr>
          <p:cNvPr id="6" name="Picture 1">
            <a:extLst>
              <a:ext uri="{FF2B5EF4-FFF2-40B4-BE49-F238E27FC236}">
                <a16:creationId xmlns:a16="http://schemas.microsoft.com/office/drawing/2014/main" id="{72DFA369-16A7-42C4-8609-F48188BB12D3}"/>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5981240" y="5690205"/>
            <a:ext cx="2495188" cy="789076"/>
          </a:xfrm>
          <a:prstGeom prst="rect">
            <a:avLst/>
          </a:prstGeom>
          <a:noFill/>
        </p:spPr>
      </p:pic>
      <p:pic>
        <p:nvPicPr>
          <p:cNvPr id="8" name="Picture 2" descr="Pawlikowska.edu.pl - 78 Liceum Ogólnokształcące - Home | Facebook">
            <a:extLst>
              <a:ext uri="{FF2B5EF4-FFF2-40B4-BE49-F238E27FC236}">
                <a16:creationId xmlns:a16="http://schemas.microsoft.com/office/drawing/2014/main" id="{DB2BA59A-8FFD-4B18-87A7-3A4A98BA010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131426" y="607635"/>
            <a:ext cx="1002090" cy="1002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66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995FA104-3897-4559-845A-03A4A1B88A48}"/>
              </a:ext>
            </a:extLst>
          </p:cNvPr>
          <p:cNvSpPr>
            <a:spLocks noGrp="1"/>
          </p:cNvSpPr>
          <p:nvPr>
            <p:ph idx="1"/>
          </p:nvPr>
        </p:nvSpPr>
        <p:spPr>
          <a:xfrm>
            <a:off x="677334" y="923279"/>
            <a:ext cx="8361069" cy="4410721"/>
          </a:xfrm>
        </p:spPr>
        <p:txBody>
          <a:bodyPr>
            <a:normAutofit fontScale="92500"/>
          </a:bodyPr>
          <a:lstStyle/>
          <a:p>
            <a:pPr indent="0" algn="just">
              <a:lnSpc>
                <a:spcPct val="115000"/>
              </a:lnSpc>
              <a:spcAft>
                <a:spcPts val="1000"/>
              </a:spcAft>
              <a:buNone/>
            </a:pPr>
            <a:r>
              <a:rPr lang="pl-PL" dirty="0">
                <a:latin typeface="Calibri" panose="020F0502020204030204" pitchFamily="34" charset="0"/>
                <a:ea typeface="Calibri" panose="020F0502020204030204" pitchFamily="34" charset="0"/>
                <a:cs typeface="Calibri" panose="020F0502020204030204" pitchFamily="34" charset="0"/>
              </a:rPr>
              <a:t>Tematyka zajęć merytorycznych dotyczyła zastosowania ICT (technologii  informacyjno- komunikacyjnych) oraz aplikacji internetowych w szkole pozwalających na aktywizację uczniów w czasie zajęć lekcyjnych oraz projektowanie atrakcyjnych, dynamicznych i efektywnych lekcji, jak i całego procesu rozwoju umiejętności kluczowych uczniów. </a:t>
            </a:r>
            <a:endParaRPr lang="pl-PL" dirty="0">
              <a:latin typeface="Calibri" panose="020F0502020204030204" pitchFamily="34" charset="0"/>
              <a:ea typeface="Calibri" panose="020F0502020204030204" pitchFamily="34" charset="0"/>
              <a:cs typeface="F"/>
            </a:endParaRPr>
          </a:p>
          <a:p>
            <a:pPr indent="0" algn="just">
              <a:lnSpc>
                <a:spcPct val="115000"/>
              </a:lnSpc>
              <a:spcAft>
                <a:spcPts val="1000"/>
              </a:spcAft>
              <a:buNone/>
            </a:pPr>
            <a:r>
              <a:rPr lang="pl-PL" sz="1800" dirty="0">
                <a:effectLst/>
                <a:latin typeface="Calibri" panose="020F0502020204030204" pitchFamily="34" charset="0"/>
                <a:ea typeface="Calibri" panose="020F0502020204030204" pitchFamily="34" charset="0"/>
                <a:cs typeface="Calibri" panose="020F0502020204030204" pitchFamily="34" charset="0"/>
              </a:rPr>
              <a:t>Uczestnictwo w zorganizowanych zajęciach wykładowych, merytorycznych, praktycznych i kulturowych pozwoliło nawiązać cenne kontakty, poznać różne systemy edukacyjne, wymienić doświadczenia nauczycieli w różnych szkołach  krajów europejskich. Poza programem stricte merytorycznym, można było poznać  kulturę i tradycje odwiedzanego kraju.</a:t>
            </a:r>
            <a:endParaRPr lang="pl-PL" sz="1800" dirty="0">
              <a:effectLst/>
              <a:latin typeface="Calibri" panose="020F0502020204030204" pitchFamily="34" charset="0"/>
              <a:ea typeface="Calibri" panose="020F0502020204030204" pitchFamily="34" charset="0"/>
              <a:cs typeface="F"/>
            </a:endParaRPr>
          </a:p>
          <a:p>
            <a:pPr indent="0" algn="just">
              <a:lnSpc>
                <a:spcPct val="115000"/>
              </a:lnSpc>
              <a:spcAft>
                <a:spcPts val="1000"/>
              </a:spcAft>
              <a:buNone/>
            </a:pPr>
            <a:r>
              <a:rPr lang="pl-PL" sz="1800" dirty="0">
                <a:effectLst/>
                <a:latin typeface="Calibri" panose="020F0502020204030204" pitchFamily="34" charset="0"/>
                <a:ea typeface="Calibri" panose="020F0502020204030204" pitchFamily="34" charset="0"/>
                <a:cs typeface="Calibri" panose="020F0502020204030204" pitchFamily="34" charset="0"/>
              </a:rPr>
              <a:t>Zdobyte doświadczenia i kompetencje, bez wątpienia, staną się inspiracją w dalszej pracy zawodowej.</a:t>
            </a:r>
            <a:endParaRPr lang="pl-PL" sz="1800" dirty="0">
              <a:effectLst/>
              <a:latin typeface="Calibri" panose="020F0502020204030204" pitchFamily="34" charset="0"/>
              <a:ea typeface="Calibri" panose="020F0502020204030204" pitchFamily="34" charset="0"/>
              <a:cs typeface="F"/>
            </a:endParaRPr>
          </a:p>
          <a:p>
            <a:pPr indent="0" algn="just">
              <a:lnSpc>
                <a:spcPct val="115000"/>
              </a:lnSpc>
              <a:spcAft>
                <a:spcPts val="1000"/>
              </a:spcAft>
              <a:buNone/>
            </a:pPr>
            <a:r>
              <a:rPr lang="pl-PL" sz="1800" dirty="0">
                <a:effectLst/>
                <a:latin typeface="Calibri" panose="020F0502020204030204" pitchFamily="34" charset="0"/>
                <a:ea typeface="Calibri" panose="020F0502020204030204" pitchFamily="34" charset="0"/>
                <a:cs typeface="Calibri" panose="020F0502020204030204" pitchFamily="34" charset="0"/>
              </a:rPr>
              <a:t> </a:t>
            </a:r>
            <a:endParaRPr lang="pl-PL" dirty="0"/>
          </a:p>
        </p:txBody>
      </p:sp>
      <p:pic>
        <p:nvPicPr>
          <p:cNvPr id="5" name="Picture 1">
            <a:extLst>
              <a:ext uri="{FF2B5EF4-FFF2-40B4-BE49-F238E27FC236}">
                <a16:creationId xmlns:a16="http://schemas.microsoft.com/office/drawing/2014/main" id="{E6CF10BC-3331-4C11-842E-A9E622E669FC}"/>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5362117" y="5728304"/>
            <a:ext cx="2143585" cy="628353"/>
          </a:xfrm>
          <a:prstGeom prst="rect">
            <a:avLst/>
          </a:prstGeom>
          <a:noFill/>
        </p:spPr>
      </p:pic>
      <p:pic>
        <p:nvPicPr>
          <p:cNvPr id="6" name="Picture 4" descr="Text&#10;&#10;Description automatically generated with low confidence">
            <a:extLst>
              <a:ext uri="{FF2B5EF4-FFF2-40B4-BE49-F238E27FC236}">
                <a16:creationId xmlns:a16="http://schemas.microsoft.com/office/drawing/2014/main" id="{AA9AAB14-9E28-4A1B-86F0-AAF4256A5021}"/>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77334" y="5728304"/>
            <a:ext cx="4069905" cy="628353"/>
          </a:xfrm>
          <a:prstGeom prst="rect">
            <a:avLst/>
          </a:prstGeom>
          <a:noFill/>
        </p:spPr>
      </p:pic>
      <p:pic>
        <p:nvPicPr>
          <p:cNvPr id="7" name="Picture 2" descr="Pawlikowska.edu.pl - 78 Liceum Ogólnokształcące - Home | Facebook">
            <a:extLst>
              <a:ext uri="{FF2B5EF4-FFF2-40B4-BE49-F238E27FC236}">
                <a16:creationId xmlns:a16="http://schemas.microsoft.com/office/drawing/2014/main" id="{B079C926-37F3-443B-8627-208B3B7F078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092266" y="643467"/>
            <a:ext cx="1174045" cy="1128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785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7B49976-F515-49A6-BA97-5E18ADD06C8D}"/>
              </a:ext>
            </a:extLst>
          </p:cNvPr>
          <p:cNvSpPr>
            <a:spLocks noGrp="1"/>
          </p:cNvSpPr>
          <p:nvPr>
            <p:ph type="title"/>
          </p:nvPr>
        </p:nvSpPr>
        <p:spPr>
          <a:xfrm>
            <a:off x="666044" y="4684888"/>
            <a:ext cx="8918223" cy="965139"/>
          </a:xfrm>
        </p:spPr>
        <p:txBody>
          <a:bodyPr vert="horz" lIns="91440" tIns="45720" rIns="91440" bIns="45720" rtlCol="0" anchor="b">
            <a:normAutofit fontScale="90000"/>
          </a:bodyPr>
          <a:lstStyle/>
          <a:p>
            <a:pPr algn="ctr"/>
            <a:r>
              <a:rPr lang="en-US" sz="4800" dirty="0"/>
              <a:t>https://www.languagecourse.net/</a:t>
            </a:r>
          </a:p>
        </p:txBody>
      </p:sp>
      <p:pic>
        <p:nvPicPr>
          <p:cNvPr id="7" name="Symbol zastępczy zawartości 6">
            <a:extLst>
              <a:ext uri="{FF2B5EF4-FFF2-40B4-BE49-F238E27FC236}">
                <a16:creationId xmlns:a16="http://schemas.microsoft.com/office/drawing/2014/main" id="{ACDAF639-BAC0-47E4-9498-38E355DFCE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446546"/>
            <a:ext cx="2183308" cy="3881437"/>
          </a:xfrm>
        </p:spPr>
      </p:pic>
      <p:pic>
        <p:nvPicPr>
          <p:cNvPr id="9" name="Obraz 8">
            <a:extLst>
              <a:ext uri="{FF2B5EF4-FFF2-40B4-BE49-F238E27FC236}">
                <a16:creationId xmlns:a16="http://schemas.microsoft.com/office/drawing/2014/main" id="{10092EC8-32A6-4FE0-9A07-BDC91123B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014" y="453880"/>
            <a:ext cx="4416000" cy="3648375"/>
          </a:xfrm>
          <a:prstGeom prst="rect">
            <a:avLst/>
          </a:prstGeom>
        </p:spPr>
      </p:pic>
    </p:spTree>
    <p:extLst>
      <p:ext uri="{BB962C8B-B14F-4D97-AF65-F5344CB8AC3E}">
        <p14:creationId xmlns:p14="http://schemas.microsoft.com/office/powerpoint/2010/main" val="1232263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F8898E-85CD-47F6-8DA8-F84911998B21}"/>
              </a:ext>
            </a:extLst>
          </p:cNvPr>
          <p:cNvSpPr>
            <a:spLocks noGrp="1"/>
          </p:cNvSpPr>
          <p:nvPr>
            <p:ph type="title"/>
          </p:nvPr>
        </p:nvSpPr>
        <p:spPr>
          <a:xfrm>
            <a:off x="985968" y="4473225"/>
            <a:ext cx="8288035" cy="1095059"/>
          </a:xfrm>
        </p:spPr>
        <p:txBody>
          <a:bodyPr vert="horz" lIns="91440" tIns="45720" rIns="91440" bIns="45720" rtlCol="0" anchor="b">
            <a:normAutofit/>
          </a:bodyPr>
          <a:lstStyle/>
          <a:p>
            <a:r>
              <a:rPr lang="pl-PL" sz="4400" dirty="0">
                <a:latin typeface="Calibri" panose="020F0502020204030204" pitchFamily="34" charset="0"/>
                <a:cs typeface="Calibri" panose="020F0502020204030204" pitchFamily="34" charset="0"/>
              </a:rPr>
              <a:t>Merytoryczne treści</a:t>
            </a:r>
            <a:r>
              <a:rPr lang="en-US" sz="4400" dirty="0">
                <a:latin typeface="Calibri" panose="020F0502020204030204" pitchFamily="34" charset="0"/>
                <a:cs typeface="Calibri" panose="020F0502020204030204" pitchFamily="34" charset="0"/>
              </a:rPr>
              <a:t> </a:t>
            </a:r>
          </a:p>
        </p:txBody>
      </p:sp>
      <p:pic>
        <p:nvPicPr>
          <p:cNvPr id="7" name="Symbol zastępczy zawartości 6">
            <a:extLst>
              <a:ext uri="{FF2B5EF4-FFF2-40B4-BE49-F238E27FC236}">
                <a16:creationId xmlns:a16="http://schemas.microsoft.com/office/drawing/2014/main" id="{CB17021C-70E0-4B64-93EA-525D6D6C3B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30389" y="1440852"/>
            <a:ext cx="3881438" cy="2183308"/>
          </a:xfrm>
        </p:spPr>
      </p:pic>
      <p:pic>
        <p:nvPicPr>
          <p:cNvPr id="9" name="Obraz 8">
            <a:extLst>
              <a:ext uri="{FF2B5EF4-FFF2-40B4-BE49-F238E27FC236}">
                <a16:creationId xmlns:a16="http://schemas.microsoft.com/office/drawing/2014/main" id="{98C4E43D-0E31-4EC1-9D36-3A468D24C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54756"/>
            <a:ext cx="3399285" cy="5695244"/>
          </a:xfrm>
          <a:prstGeom prst="rect">
            <a:avLst/>
          </a:prstGeom>
        </p:spPr>
      </p:pic>
      <p:pic>
        <p:nvPicPr>
          <p:cNvPr id="11" name="Obraz 10">
            <a:extLst>
              <a:ext uri="{FF2B5EF4-FFF2-40B4-BE49-F238E27FC236}">
                <a16:creationId xmlns:a16="http://schemas.microsoft.com/office/drawing/2014/main" id="{7A50EC75-EDDE-46E5-97DD-C257B873AE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7997" y="591786"/>
            <a:ext cx="2692581" cy="3881439"/>
          </a:xfrm>
          <a:prstGeom prst="rect">
            <a:avLst/>
          </a:prstGeom>
        </p:spPr>
      </p:pic>
    </p:spTree>
    <p:extLst>
      <p:ext uri="{BB962C8B-B14F-4D97-AF65-F5344CB8AC3E}">
        <p14:creationId xmlns:p14="http://schemas.microsoft.com/office/powerpoint/2010/main" val="3393609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8F24844-F89B-4565-845B-E9814F1EB377}"/>
              </a:ext>
            </a:extLst>
          </p:cNvPr>
          <p:cNvSpPr>
            <a:spLocks noGrp="1"/>
          </p:cNvSpPr>
          <p:nvPr>
            <p:ph type="title"/>
          </p:nvPr>
        </p:nvSpPr>
        <p:spPr>
          <a:xfrm>
            <a:off x="5441244" y="889000"/>
            <a:ext cx="3601156" cy="1086556"/>
          </a:xfrm>
        </p:spPr>
        <p:txBody>
          <a:bodyPr vert="horz" lIns="91440" tIns="45720" rIns="91440" bIns="45720" rtlCol="0" anchor="b">
            <a:normAutofit fontScale="90000"/>
          </a:bodyPr>
          <a:lstStyle/>
          <a:p>
            <a:pPr algn="r">
              <a:lnSpc>
                <a:spcPct val="90000"/>
              </a:lnSpc>
            </a:pPr>
            <a:r>
              <a:rPr lang="pl-PL" sz="4600" dirty="0"/>
              <a:t>Nowoczesne wyzwania</a:t>
            </a:r>
            <a:endParaRPr lang="en-US" sz="4600" dirty="0"/>
          </a:p>
        </p:txBody>
      </p:sp>
      <p:sp>
        <p:nvSpPr>
          <p:cNvPr id="12" name="AutoShape 2">
            <a:extLst>
              <a:ext uri="{FF2B5EF4-FFF2-40B4-BE49-F238E27FC236}">
                <a16:creationId xmlns:a16="http://schemas.microsoft.com/office/drawing/2014/main" id="{D8A212AA-9737-4748-AFF7-E5F5ECB1B14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4" name="Obraz 3">
            <a:extLst>
              <a:ext uri="{FF2B5EF4-FFF2-40B4-BE49-F238E27FC236}">
                <a16:creationId xmlns:a16="http://schemas.microsoft.com/office/drawing/2014/main" id="{DD1EE483-9A03-4C74-88DD-B62C5B256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862" y="693560"/>
            <a:ext cx="2355850" cy="4775200"/>
          </a:xfrm>
          <a:prstGeom prst="rect">
            <a:avLst/>
          </a:prstGeom>
        </p:spPr>
      </p:pic>
      <p:pic>
        <p:nvPicPr>
          <p:cNvPr id="6" name="Obraz 5">
            <a:extLst>
              <a:ext uri="{FF2B5EF4-FFF2-40B4-BE49-F238E27FC236}">
                <a16:creationId xmlns:a16="http://schemas.microsoft.com/office/drawing/2014/main" id="{C08FF33D-1418-4028-ABEA-342749AD3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737" y="1532467"/>
            <a:ext cx="2494845" cy="4775200"/>
          </a:xfrm>
          <a:prstGeom prst="rect">
            <a:avLst/>
          </a:prstGeom>
        </p:spPr>
      </p:pic>
      <p:pic>
        <p:nvPicPr>
          <p:cNvPr id="8" name="Obraz 7">
            <a:extLst>
              <a:ext uri="{FF2B5EF4-FFF2-40B4-BE49-F238E27FC236}">
                <a16:creationId xmlns:a16="http://schemas.microsoft.com/office/drawing/2014/main" id="{92630B78-4BBB-4CF6-B6EE-3FFC52A858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6806" y="2373137"/>
            <a:ext cx="2494845" cy="4580820"/>
          </a:xfrm>
          <a:prstGeom prst="rect">
            <a:avLst/>
          </a:prstGeom>
        </p:spPr>
      </p:pic>
    </p:spTree>
    <p:extLst>
      <p:ext uri="{BB962C8B-B14F-4D97-AF65-F5344CB8AC3E}">
        <p14:creationId xmlns:p14="http://schemas.microsoft.com/office/powerpoint/2010/main" val="2764126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AD2D24-77F6-4F85-934E-A8A8FA820588}"/>
              </a:ext>
            </a:extLst>
          </p:cNvPr>
          <p:cNvSpPr>
            <a:spLocks noGrp="1"/>
          </p:cNvSpPr>
          <p:nvPr>
            <p:ph type="title"/>
          </p:nvPr>
        </p:nvSpPr>
        <p:spPr>
          <a:xfrm>
            <a:off x="5655735" y="4199733"/>
            <a:ext cx="3838222" cy="753267"/>
          </a:xfrm>
        </p:spPr>
        <p:txBody>
          <a:bodyPr vert="horz" lIns="91440" tIns="45720" rIns="91440" bIns="45720" rtlCol="0" anchor="b">
            <a:normAutofit/>
          </a:bodyPr>
          <a:lstStyle/>
          <a:p>
            <a:pPr algn="r"/>
            <a:r>
              <a:rPr lang="pl-PL" dirty="0"/>
              <a:t>Praca w grupach</a:t>
            </a:r>
            <a:endParaRPr lang="en-US" dirty="0"/>
          </a:p>
        </p:txBody>
      </p:sp>
      <p:pic>
        <p:nvPicPr>
          <p:cNvPr id="6" name="Picture 4" descr="Text&#10;&#10;Description automatically generated with low confidence">
            <a:extLst>
              <a:ext uri="{FF2B5EF4-FFF2-40B4-BE49-F238E27FC236}">
                <a16:creationId xmlns:a16="http://schemas.microsoft.com/office/drawing/2014/main" id="{F8D8EC1D-636D-44E3-8672-6D8BACDA6872}"/>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468109" y="5793056"/>
            <a:ext cx="4977562" cy="846186"/>
          </a:xfrm>
          <a:prstGeom prst="rect">
            <a:avLst/>
          </a:prstGeom>
          <a:noFill/>
        </p:spPr>
      </p:pic>
      <p:pic>
        <p:nvPicPr>
          <p:cNvPr id="22" name="Picture 1">
            <a:extLst>
              <a:ext uri="{FF2B5EF4-FFF2-40B4-BE49-F238E27FC236}">
                <a16:creationId xmlns:a16="http://schemas.microsoft.com/office/drawing/2014/main" id="{8ED77A23-A801-47FD-8545-654AAA292A54}"/>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217920" y="5793056"/>
            <a:ext cx="3145536" cy="753267"/>
          </a:xfrm>
          <a:prstGeom prst="rect">
            <a:avLst/>
          </a:prstGeom>
          <a:noFill/>
        </p:spPr>
      </p:pic>
      <p:pic>
        <p:nvPicPr>
          <p:cNvPr id="8" name="Symbol zastępczy zawartości 7">
            <a:extLst>
              <a:ext uri="{FF2B5EF4-FFF2-40B4-BE49-F238E27FC236}">
                <a16:creationId xmlns:a16="http://schemas.microsoft.com/office/drawing/2014/main" id="{F11F9E2A-3D66-4E04-AF73-7026EE9EA37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48356" y="394979"/>
            <a:ext cx="4673601" cy="2449821"/>
          </a:xfrm>
        </p:spPr>
      </p:pic>
      <p:pic>
        <p:nvPicPr>
          <p:cNvPr id="10" name="Obraz 9">
            <a:extLst>
              <a:ext uri="{FF2B5EF4-FFF2-40B4-BE49-F238E27FC236}">
                <a16:creationId xmlns:a16="http://schemas.microsoft.com/office/drawing/2014/main" id="{B131DD48-DD65-4D33-B886-2484BB22DF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6356" y="311676"/>
            <a:ext cx="2269066" cy="3774901"/>
          </a:xfrm>
          <a:prstGeom prst="rect">
            <a:avLst/>
          </a:prstGeom>
        </p:spPr>
      </p:pic>
      <p:pic>
        <p:nvPicPr>
          <p:cNvPr id="24" name="Obraz 23">
            <a:extLst>
              <a:ext uri="{FF2B5EF4-FFF2-40B4-BE49-F238E27FC236}">
                <a16:creationId xmlns:a16="http://schemas.microsoft.com/office/drawing/2014/main" id="{E841CDA0-3148-4C65-A25F-3B44C0B7A3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356" y="3059289"/>
            <a:ext cx="5113866" cy="2540000"/>
          </a:xfrm>
          <a:prstGeom prst="rect">
            <a:avLst/>
          </a:prstGeom>
        </p:spPr>
      </p:pic>
    </p:spTree>
    <p:extLst>
      <p:ext uri="{BB962C8B-B14F-4D97-AF65-F5344CB8AC3E}">
        <p14:creationId xmlns:p14="http://schemas.microsoft.com/office/powerpoint/2010/main" val="142685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Pawlikowska.edu.pl - 78 Liceum Ogólnokształcące - Home | Facebook">
            <a:extLst>
              <a:ext uri="{FF2B5EF4-FFF2-40B4-BE49-F238E27FC236}">
                <a16:creationId xmlns:a16="http://schemas.microsoft.com/office/drawing/2014/main" id="{7879A435-DBE6-492A-B415-E8A57880D98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138171" y="534011"/>
            <a:ext cx="1353918" cy="1249635"/>
          </a:xfrm>
          <a:prstGeom prst="rect">
            <a:avLst/>
          </a:prstGeom>
          <a:noFill/>
          <a:extLst>
            <a:ext uri="{909E8E84-426E-40DD-AFC4-6F175D3DCCD1}">
              <a14:hiddenFill xmlns:a14="http://schemas.microsoft.com/office/drawing/2010/main">
                <a:solidFill>
                  <a:srgbClr val="FFFFFF"/>
                </a:solidFill>
              </a14:hiddenFill>
            </a:ext>
          </a:extLst>
        </p:spPr>
      </p:pic>
      <p:sp>
        <p:nvSpPr>
          <p:cNvPr id="3" name="Symbol zastępczy zawartości 2">
            <a:extLst>
              <a:ext uri="{FF2B5EF4-FFF2-40B4-BE49-F238E27FC236}">
                <a16:creationId xmlns:a16="http://schemas.microsoft.com/office/drawing/2014/main" id="{BD776D99-4B34-43C3-8D90-151EDFEBF9D9}"/>
              </a:ext>
            </a:extLst>
          </p:cNvPr>
          <p:cNvSpPr>
            <a:spLocks noGrp="1"/>
          </p:cNvSpPr>
          <p:nvPr>
            <p:ph idx="1"/>
          </p:nvPr>
        </p:nvSpPr>
        <p:spPr>
          <a:xfrm>
            <a:off x="699912" y="1012137"/>
            <a:ext cx="5034844" cy="639055"/>
          </a:xfrm>
        </p:spPr>
        <p:txBody>
          <a:bodyPr>
            <a:normAutofit fontScale="92500"/>
          </a:bodyPr>
          <a:lstStyle/>
          <a:p>
            <a:r>
              <a:rPr lang="pl-PL" dirty="0"/>
              <a:t>Nowe aplikacje: </a:t>
            </a:r>
            <a:r>
              <a:rPr lang="pl-PL" dirty="0" err="1"/>
              <a:t>Padlet</a:t>
            </a:r>
            <a:r>
              <a:rPr lang="pl-PL" dirty="0"/>
              <a:t>, </a:t>
            </a:r>
            <a:r>
              <a:rPr lang="en-US" dirty="0"/>
              <a:t>Stop Motion Studio, </a:t>
            </a:r>
            <a:r>
              <a:rPr lang="en-US" dirty="0" err="1"/>
              <a:t>GooseChase</a:t>
            </a:r>
            <a:r>
              <a:rPr lang="en-US" dirty="0"/>
              <a:t>, </a:t>
            </a:r>
            <a:r>
              <a:rPr lang="en-US" dirty="0" err="1"/>
              <a:t>TEDEd</a:t>
            </a:r>
            <a:r>
              <a:rPr lang="en-US" dirty="0"/>
              <a:t>, </a:t>
            </a:r>
            <a:r>
              <a:rPr lang="en-US" dirty="0" err="1"/>
              <a:t>nearpod</a:t>
            </a:r>
            <a:r>
              <a:rPr lang="en-US" dirty="0"/>
              <a:t>, </a:t>
            </a:r>
            <a:r>
              <a:rPr lang="en-US" dirty="0" err="1"/>
              <a:t>quizlet</a:t>
            </a:r>
            <a:endParaRPr lang="pl-PL" dirty="0"/>
          </a:p>
        </p:txBody>
      </p:sp>
      <p:pic>
        <p:nvPicPr>
          <p:cNvPr id="10" name="Obraz 9">
            <a:extLst>
              <a:ext uri="{FF2B5EF4-FFF2-40B4-BE49-F238E27FC236}">
                <a16:creationId xmlns:a16="http://schemas.microsoft.com/office/drawing/2014/main" id="{FE22B957-2C0D-4013-8B54-6F572388E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574240" y="3499769"/>
            <a:ext cx="3996267" cy="3589446"/>
          </a:xfrm>
          <a:prstGeom prst="rect">
            <a:avLst/>
          </a:prstGeom>
        </p:spPr>
      </p:pic>
      <p:pic>
        <p:nvPicPr>
          <p:cNvPr id="12" name="Obraz 11">
            <a:extLst>
              <a:ext uri="{FF2B5EF4-FFF2-40B4-BE49-F238E27FC236}">
                <a16:creationId xmlns:a16="http://schemas.microsoft.com/office/drawing/2014/main" id="{27868A37-C08E-4E87-BDCA-069348A231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7246" y="869246"/>
            <a:ext cx="3139440" cy="4673600"/>
          </a:xfrm>
          <a:prstGeom prst="rect">
            <a:avLst/>
          </a:prstGeom>
        </p:spPr>
      </p:pic>
      <p:pic>
        <p:nvPicPr>
          <p:cNvPr id="14" name="Obraz 13">
            <a:extLst>
              <a:ext uri="{FF2B5EF4-FFF2-40B4-BE49-F238E27FC236}">
                <a16:creationId xmlns:a16="http://schemas.microsoft.com/office/drawing/2014/main" id="{42CC42AA-9337-412F-9B48-D008B4C2F2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612" y="1783646"/>
            <a:ext cx="5611143" cy="2844800"/>
          </a:xfrm>
          <a:prstGeom prst="rect">
            <a:avLst/>
          </a:prstGeom>
        </p:spPr>
      </p:pic>
    </p:spTree>
    <p:extLst>
      <p:ext uri="{BB962C8B-B14F-4D97-AF65-F5344CB8AC3E}">
        <p14:creationId xmlns:p14="http://schemas.microsoft.com/office/powerpoint/2010/main" val="683613233"/>
      </p:ext>
    </p:extLst>
  </p:cSld>
  <p:clrMapOvr>
    <a:masterClrMapping/>
  </p:clrMapOvr>
</p:sld>
</file>

<file path=ppt/theme/theme1.xml><?xml version="1.0" encoding="utf-8"?>
<a:theme xmlns:a="http://schemas.openxmlformats.org/drawingml/2006/main" name="Faseta">
  <a:themeElements>
    <a:clrScheme name="Fas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s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s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987</TotalTime>
  <Words>820</Words>
  <Application>Microsoft Office PowerPoint</Application>
  <PresentationFormat>Widescreen</PresentationFormat>
  <Paragraphs>46</Paragraphs>
  <Slides>28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Adobe Garamond Pro</vt:lpstr>
      <vt:lpstr>Arial</vt:lpstr>
      <vt:lpstr>Calibri</vt:lpstr>
      <vt:lpstr>Lato</vt:lpstr>
      <vt:lpstr>Roboto</vt:lpstr>
      <vt:lpstr>Trebuchet MS</vt:lpstr>
      <vt:lpstr>Wingdings 3</vt:lpstr>
      <vt:lpstr>Faseta</vt:lpstr>
      <vt:lpstr>Werona  11.04 - 15.04.2022</vt:lpstr>
      <vt:lpstr>ICT in the Classroom: Innovative Tools to Facilitate Students Learning, Collaboration and Creativity  </vt:lpstr>
      <vt:lpstr>PowerPoint Presentation</vt:lpstr>
      <vt:lpstr>PowerPoint Presentation</vt:lpstr>
      <vt:lpstr>https://www.languagecourse.net/</vt:lpstr>
      <vt:lpstr>Merytoryczne treści </vt:lpstr>
      <vt:lpstr>Nowoczesne wyzwania</vt:lpstr>
      <vt:lpstr>Praca w grupach</vt:lpstr>
      <vt:lpstr>PowerPoint Presentation</vt:lpstr>
      <vt:lpstr>PowerPoint Presentation</vt:lpstr>
      <vt:lpstr>Certificate</vt:lpstr>
      <vt:lpstr>WERONA  HISTORYCZNE MIASTO</vt:lpstr>
      <vt:lpstr>PowerPoint Presentation</vt:lpstr>
      <vt:lpstr>PowerPoint Presentation</vt:lpstr>
      <vt:lpstr>Piazza delle Erbe Centralny plac był forum romanum miasta w czasach Cesarstwa Rzymskiego. Północną stronę placu zajmuje zabytkowy ratusz, Torre dei Lamberti, Casa dei Giudici ("Sala Sędziów") i freski domów Mazzanti. Po stronie zachodniej można podziwiać barokowy Palazzo Maffei zdobiony posągami greckich bogów. Stoi przed nim biała marmurowa kolumna, na której znajduje się lew Świętego Marka, symbol Republiki Weneckiej.  </vt:lpstr>
      <vt:lpstr>  Piazza dei Signori</vt:lpstr>
      <vt:lpstr>Piazza Bra</vt:lpstr>
      <vt:lpstr>PowerPoint Presentation</vt:lpstr>
      <vt:lpstr>Castel San Pietro</vt:lpstr>
      <vt:lpstr>Ponte Pietra</vt:lpstr>
      <vt:lpstr>PowerPoint Presentation</vt:lpstr>
      <vt:lpstr>Inne atrakcje</vt:lpstr>
      <vt:lpstr>Włoska kuchnia  jest znana na całym świecie</vt:lpstr>
      <vt:lpstr>Pizza</vt:lpstr>
      <vt:lpstr>PowerPoint Presentation</vt:lpstr>
      <vt:lpstr>Żegnaj Werono!!!</vt:lpstr>
      <vt:lpstr>Dziękujemy</vt:lpstr>
      <vt:lpstr>KONIEC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Lisbona 2021</dc:title>
  <dc:creator>Beata</dc:creator>
  <cp:lastModifiedBy>Sierakowska Aneta - hiszpański</cp:lastModifiedBy>
  <cp:revision>9</cp:revision>
  <dcterms:created xsi:type="dcterms:W3CDTF">2021-08-24T10:04:38Z</dcterms:created>
  <dcterms:modified xsi:type="dcterms:W3CDTF">2022-05-05T14:10:16Z</dcterms:modified>
</cp:coreProperties>
</file>